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8" r:id="rId3"/>
    <p:sldId id="259" r:id="rId4"/>
    <p:sldId id="268" r:id="rId5"/>
    <p:sldId id="269" r:id="rId6"/>
    <p:sldId id="261" r:id="rId7"/>
    <p:sldId id="287" r:id="rId8"/>
    <p:sldId id="294" r:id="rId9"/>
    <p:sldId id="293" r:id="rId10"/>
    <p:sldId id="288" r:id="rId11"/>
    <p:sldId id="289" r:id="rId12"/>
    <p:sldId id="290" r:id="rId13"/>
    <p:sldId id="291" r:id="rId14"/>
    <p:sldId id="292" r:id="rId15"/>
    <p:sldId id="281" r:id="rId16"/>
    <p:sldId id="282" r:id="rId17"/>
    <p:sldId id="283" r:id="rId18"/>
    <p:sldId id="302" r:id="rId19"/>
    <p:sldId id="303" r:id="rId20"/>
    <p:sldId id="298" r:id="rId21"/>
    <p:sldId id="304" r:id="rId22"/>
    <p:sldId id="305" r:id="rId23"/>
    <p:sldId id="297" r:id="rId24"/>
    <p:sldId id="306" r:id="rId25"/>
    <p:sldId id="307" r:id="rId26"/>
    <p:sldId id="296" r:id="rId27"/>
    <p:sldId id="308" r:id="rId28"/>
    <p:sldId id="309" r:id="rId29"/>
    <p:sldId id="295" r:id="rId30"/>
    <p:sldId id="310" r:id="rId31"/>
    <p:sldId id="311" r:id="rId32"/>
    <p:sldId id="312" r:id="rId33"/>
    <p:sldId id="300" r:id="rId34"/>
    <p:sldId id="313" r:id="rId35"/>
    <p:sldId id="301" r:id="rId36"/>
    <p:sldId id="314" r:id="rId37"/>
    <p:sldId id="315" r:id="rId38"/>
    <p:sldId id="316" r:id="rId39"/>
    <p:sldId id="284"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27" autoAdjust="0"/>
  </p:normalViewPr>
  <p:slideViewPr>
    <p:cSldViewPr>
      <p:cViewPr>
        <p:scale>
          <a:sx n="90" d="100"/>
          <a:sy n="90" d="100"/>
        </p:scale>
        <p:origin x="-720"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36"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5F6FAC-83DD-4567-9266-0C93B48F1410}" type="datetimeFigureOut">
              <a:rPr lang="el-GR" smtClean="0"/>
              <a:pPr/>
              <a:t>17/9/2015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9A1BB0-502D-4AF7-8103-7FD16FCF981D}"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2001E-DAE7-4066-B0E9-600236E96EEC}" type="datetimeFigureOut">
              <a:rPr lang="el-GR" smtClean="0"/>
              <a:pPr/>
              <a:t>17/9/2015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C69F9-4B05-41CA-BA5A-7C28B489C7A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100" kern="1200" dirty="0" smtClean="0">
                <a:solidFill>
                  <a:schemeClr val="tx1"/>
                </a:solidFill>
                <a:latin typeface="+mn-lt"/>
                <a:ea typeface="+mn-ea"/>
                <a:cs typeface="+mn-cs"/>
              </a:rPr>
              <a:t>Οι διδακτικοί στόχοι του σεναρίου ποικίλλουν ανάλογα με τα διδακτικά αντικείμενα και τη χρήση των Τεχνολογιών Πληροφορίας και Επικοινωνίας (ΤΠΕ).</a:t>
            </a:r>
          </a:p>
          <a:p>
            <a:r>
              <a:rPr lang="el-GR" sz="1100" kern="1200" dirty="0" smtClean="0">
                <a:solidFill>
                  <a:schemeClr val="tx1"/>
                </a:solidFill>
                <a:latin typeface="+mn-lt"/>
                <a:ea typeface="+mn-ea"/>
                <a:cs typeface="+mn-cs"/>
              </a:rPr>
              <a:t>Παιδαγωγικοί στόχοι του συγκεκριμένου εκπαιδευτικού σεναρίου είναι δύο ειδών και διακρίνονται σε γενικούς και ειδικούς:	</a:t>
            </a:r>
          </a:p>
          <a:p>
            <a:r>
              <a:rPr lang="el-GR" sz="1100" kern="1200" dirty="0" smtClean="0">
                <a:solidFill>
                  <a:schemeClr val="tx1"/>
                </a:solidFill>
                <a:latin typeface="+mn-lt"/>
                <a:ea typeface="+mn-ea"/>
                <a:cs typeface="+mn-cs"/>
              </a:rPr>
              <a:t>Οι </a:t>
            </a:r>
            <a:r>
              <a:rPr lang="el-GR" sz="1100" b="1" u="sng" kern="1200" dirty="0" smtClean="0">
                <a:solidFill>
                  <a:schemeClr val="tx1"/>
                </a:solidFill>
                <a:latin typeface="+mn-lt"/>
                <a:ea typeface="+mn-ea"/>
                <a:cs typeface="+mn-cs"/>
              </a:rPr>
              <a:t>γενικοί στόχοι</a:t>
            </a:r>
            <a:r>
              <a:rPr lang="el-GR" sz="1100" kern="1200" dirty="0" smtClean="0">
                <a:solidFill>
                  <a:schemeClr val="tx1"/>
                </a:solidFill>
                <a:latin typeface="+mn-lt"/>
                <a:ea typeface="+mn-ea"/>
                <a:cs typeface="+mn-cs"/>
              </a:rPr>
              <a:t> του συγκεκριμένου εκπαιδευτικού σεναρίου είναι οι μαθητές:</a:t>
            </a:r>
          </a:p>
          <a:p>
            <a:pPr>
              <a:buFont typeface="Arial" pitchFamily="34" charset="0"/>
              <a:buChar char="•"/>
            </a:pPr>
            <a:r>
              <a:rPr lang="el-GR" sz="1100" kern="1200" dirty="0" smtClean="0">
                <a:solidFill>
                  <a:schemeClr val="tx1"/>
                </a:solidFill>
                <a:latin typeface="+mn-lt"/>
                <a:ea typeface="+mn-ea"/>
                <a:cs typeface="+mn-cs"/>
              </a:rPr>
              <a:t> να μυηθούν στην μέθοδο εργασίας των ιστορικών και αρχαιολόγων, </a:t>
            </a:r>
            <a:r>
              <a:rPr lang="el-GR" sz="1100" b="1" kern="1200" dirty="0" smtClean="0">
                <a:solidFill>
                  <a:schemeClr val="tx1"/>
                </a:solidFill>
                <a:latin typeface="+mn-lt"/>
                <a:ea typeface="+mn-ea"/>
                <a:cs typeface="+mn-cs"/>
              </a:rPr>
              <a:t>να αποκτήσουν δηλαδή συνολική αντίληψη για την Ακρόπολη και ειδικότερα για τον Παρθενώνα μελετώντας οι ίδιοι διαφορετικές πηγές γνώσης για αυτόν (όπως για παράδειγμα, κείμενα αρχαίων συγγραφέων, την αρχιτεκτονική μορφή του κτηρίου, τον γλυπτό διάκοσμό του)·</a:t>
            </a:r>
            <a:r>
              <a:rPr lang="el-GR" sz="1100" kern="1200" dirty="0" smtClean="0">
                <a:solidFill>
                  <a:schemeClr val="tx1"/>
                </a:solidFill>
                <a:latin typeface="+mn-lt"/>
                <a:ea typeface="+mn-ea"/>
                <a:cs typeface="+mn-cs"/>
              </a:rPr>
              <a:t> </a:t>
            </a:r>
          </a:p>
          <a:p>
            <a:pPr>
              <a:buFont typeface="Arial" pitchFamily="34" charset="0"/>
              <a:buChar char="•"/>
            </a:pPr>
            <a:r>
              <a:rPr lang="el-GR" sz="1100" kern="1200" dirty="0" smtClean="0">
                <a:solidFill>
                  <a:schemeClr val="tx1"/>
                </a:solidFill>
                <a:latin typeface="+mn-lt"/>
                <a:ea typeface="+mn-ea"/>
                <a:cs typeface="+mn-cs"/>
              </a:rPr>
              <a:t> να αναπτύξουν τις αναλυτικές και συνθετικές ικανότητές τους </a:t>
            </a:r>
            <a:r>
              <a:rPr lang="el-GR" sz="1100" b="1" kern="1200" dirty="0" smtClean="0">
                <a:solidFill>
                  <a:schemeClr val="tx1"/>
                </a:solidFill>
                <a:latin typeface="+mn-lt"/>
                <a:ea typeface="+mn-ea"/>
                <a:cs typeface="+mn-cs"/>
              </a:rPr>
              <a:t>παράγοντας οι ίδιοι έργο ιστορικού και αρχαιολογικού περιεχομένου</a:t>
            </a:r>
            <a:r>
              <a:rPr lang="el-GR" sz="1100" kern="1200" dirty="0" smtClean="0">
                <a:solidFill>
                  <a:schemeClr val="tx1"/>
                </a:solidFill>
                <a:latin typeface="+mn-lt"/>
                <a:ea typeface="+mn-ea"/>
                <a:cs typeface="+mn-cs"/>
              </a:rPr>
              <a:t>· </a:t>
            </a:r>
          </a:p>
          <a:p>
            <a:pPr>
              <a:buFont typeface="Arial" pitchFamily="34" charset="0"/>
              <a:buChar char="•"/>
            </a:pPr>
            <a:r>
              <a:rPr lang="el-GR" sz="1100" kern="1200" dirty="0" smtClean="0">
                <a:solidFill>
                  <a:schemeClr val="tx1"/>
                </a:solidFill>
                <a:latin typeface="+mn-lt"/>
                <a:ea typeface="+mn-ea"/>
                <a:cs typeface="+mn-cs"/>
              </a:rPr>
              <a:t> να εξελίξουν τις </a:t>
            </a:r>
            <a:r>
              <a:rPr lang="el-GR" sz="1100" kern="1200" dirty="0" err="1" smtClean="0">
                <a:solidFill>
                  <a:schemeClr val="tx1"/>
                </a:solidFill>
                <a:latin typeface="+mn-lt"/>
                <a:ea typeface="+mn-ea"/>
                <a:cs typeface="+mn-cs"/>
              </a:rPr>
              <a:t>ομαδοσυνεργατικές</a:t>
            </a:r>
            <a:r>
              <a:rPr lang="el-GR" sz="1100" kern="1200" dirty="0" smtClean="0">
                <a:solidFill>
                  <a:schemeClr val="tx1"/>
                </a:solidFill>
                <a:latin typeface="+mn-lt"/>
                <a:ea typeface="+mn-ea"/>
                <a:cs typeface="+mn-cs"/>
              </a:rPr>
              <a:t> δεξιότητές τους.</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100" kern="1200" dirty="0" smtClean="0">
                <a:solidFill>
                  <a:schemeClr val="tx1"/>
                </a:solidFill>
                <a:latin typeface="+mn-lt"/>
                <a:ea typeface="+mn-ea"/>
                <a:cs typeface="+mn-cs"/>
              </a:rPr>
              <a:t>Οι </a:t>
            </a:r>
            <a:r>
              <a:rPr lang="el-GR" sz="1100" b="1" u="sng" kern="1200" dirty="0" smtClean="0">
                <a:solidFill>
                  <a:schemeClr val="tx1"/>
                </a:solidFill>
                <a:latin typeface="+mn-lt"/>
                <a:ea typeface="+mn-ea"/>
                <a:cs typeface="+mn-cs"/>
              </a:rPr>
              <a:t>ειδικοί στόχοι</a:t>
            </a:r>
            <a:r>
              <a:rPr lang="el-GR" sz="1100" kern="1200" dirty="0" smtClean="0">
                <a:solidFill>
                  <a:schemeClr val="tx1"/>
                </a:solidFill>
                <a:latin typeface="+mn-lt"/>
                <a:ea typeface="+mn-ea"/>
                <a:cs typeface="+mn-cs"/>
              </a:rPr>
              <a:t> του συγκεκριμένου εκπαιδευτικού σεναρίου έτσι όπως αυτοί αποτυπώνονται στα </a:t>
            </a:r>
            <a:r>
              <a:rPr lang="el-GR" sz="1100" b="1" kern="1200" dirty="0" smtClean="0">
                <a:solidFill>
                  <a:schemeClr val="tx1"/>
                </a:solidFill>
                <a:latin typeface="+mn-lt"/>
                <a:ea typeface="+mn-ea"/>
                <a:cs typeface="+mn-cs"/>
              </a:rPr>
              <a:t>Αναλυτικά Προγράμματα </a:t>
            </a:r>
            <a:r>
              <a:rPr lang="el-GR" sz="1100" kern="1200" dirty="0" smtClean="0">
                <a:solidFill>
                  <a:schemeClr val="tx1"/>
                </a:solidFill>
                <a:latin typeface="+mn-lt"/>
                <a:ea typeface="+mn-ea"/>
                <a:cs typeface="+mn-cs"/>
              </a:rPr>
              <a:t>των μαθημάτων είναι. </a:t>
            </a:r>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kern="1200" dirty="0" smtClean="0">
                <a:solidFill>
                  <a:schemeClr val="tx1"/>
                </a:solidFill>
                <a:latin typeface="+mn-lt"/>
                <a:ea typeface="+mn-ea"/>
                <a:cs typeface="+mn-cs"/>
              </a:rPr>
              <a:t>Τα </a:t>
            </a:r>
            <a:r>
              <a:rPr lang="el-GR" sz="1100" b="1" kern="1200" dirty="0" smtClean="0">
                <a:solidFill>
                  <a:schemeClr val="tx1"/>
                </a:solidFill>
                <a:latin typeface="+mn-lt"/>
                <a:ea typeface="+mn-ea"/>
                <a:cs typeface="+mn-cs"/>
              </a:rPr>
              <a:t>υλικά</a:t>
            </a:r>
            <a:r>
              <a:rPr lang="el-GR" sz="1100" kern="1200" dirty="0" smtClean="0">
                <a:solidFill>
                  <a:schemeClr val="tx1"/>
                </a:solidFill>
                <a:latin typeface="+mn-lt"/>
                <a:ea typeface="+mn-ea"/>
                <a:cs typeface="+mn-cs"/>
              </a:rPr>
              <a:t> που χρειάζονται για την υλοποίηση του ψηφιακού σεναρίου είναι η απαραίτητη υλικοτεχνική υποδομή νέων τεχνολογιών –μεταξύ άλλων, ηλεκτρονικός υπολογιστής, σύνδεση με </a:t>
            </a:r>
            <a:r>
              <a:rPr lang="en-US" sz="1100" kern="1200" dirty="0" smtClean="0">
                <a:solidFill>
                  <a:schemeClr val="tx1"/>
                </a:solidFill>
                <a:latin typeface="+mn-lt"/>
                <a:ea typeface="+mn-ea"/>
                <a:cs typeface="+mn-cs"/>
              </a:rPr>
              <a:t>internet</a:t>
            </a:r>
            <a:r>
              <a:rPr lang="el-GR" sz="1100" kern="1200" dirty="0" smtClean="0">
                <a:solidFill>
                  <a:schemeClr val="tx1"/>
                </a:solidFill>
                <a:latin typeface="+mn-lt"/>
                <a:ea typeface="+mn-ea"/>
                <a:cs typeface="+mn-cs"/>
              </a:rPr>
              <a:t>, προβολέας </a:t>
            </a:r>
            <a:r>
              <a:rPr lang="el-GR" sz="1100" kern="1200" dirty="0" err="1" smtClean="0">
                <a:solidFill>
                  <a:schemeClr val="tx1"/>
                </a:solidFill>
                <a:latin typeface="+mn-lt"/>
                <a:ea typeface="+mn-ea"/>
                <a:cs typeface="+mn-cs"/>
              </a:rPr>
              <a:t>κ.ά.τ</a:t>
            </a:r>
            <a:r>
              <a:rPr lang="el-GR" sz="1100" kern="1200" dirty="0" smtClean="0">
                <a:solidFill>
                  <a:schemeClr val="tx1"/>
                </a:solidFill>
                <a:latin typeface="+mn-lt"/>
                <a:ea typeface="+mn-ea"/>
                <a:cs typeface="+mn-cs"/>
              </a:rPr>
              <a:t>. Προαιρετικά θα απαιτηθούν λευκά χαρτιά, πίνακες ανακοινώσεων και έγχρωμος εκτυπωτής. </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Ο </a:t>
            </a:r>
            <a:r>
              <a:rPr lang="el-GR" sz="1200" b="1" kern="1200" dirty="0" smtClean="0">
                <a:solidFill>
                  <a:schemeClr val="tx1"/>
                </a:solidFill>
                <a:latin typeface="+mn-lt"/>
                <a:ea typeface="+mn-ea"/>
                <a:cs typeface="+mn-cs"/>
              </a:rPr>
              <a:t>χρόνος</a:t>
            </a:r>
            <a:r>
              <a:rPr lang="el-GR" sz="1200" kern="1200" dirty="0" smtClean="0">
                <a:solidFill>
                  <a:schemeClr val="tx1"/>
                </a:solidFill>
                <a:latin typeface="+mn-lt"/>
                <a:ea typeface="+mn-ea"/>
                <a:cs typeface="+mn-cs"/>
              </a:rPr>
              <a:t> που απαιτείται για την υλοποίηση του συγκεκριμένου εκπαιδευτικού σεναρίου είναι 6 διδακτικές ώρες. </a:t>
            </a:r>
            <a:r>
              <a:rPr lang="en-US" sz="1200" kern="1200" dirty="0" smtClean="0">
                <a:solidFill>
                  <a:schemeClr val="tx1"/>
                </a:solidFill>
                <a:latin typeface="+mn-lt"/>
                <a:ea typeface="+mn-ea"/>
                <a:cs typeface="+mn-cs"/>
              </a:rPr>
              <a:t>A</a:t>
            </a:r>
            <a:r>
              <a:rPr lang="el-GR" sz="1200" kern="1200" dirty="0" err="1" smtClean="0">
                <a:solidFill>
                  <a:schemeClr val="tx1"/>
                </a:solidFill>
                <a:latin typeface="+mn-lt"/>
                <a:ea typeface="+mn-ea"/>
                <a:cs typeface="+mn-cs"/>
              </a:rPr>
              <a:t>ποτελείται</a:t>
            </a:r>
            <a:r>
              <a:rPr lang="el-GR" sz="1200" kern="1200" dirty="0" smtClean="0">
                <a:solidFill>
                  <a:schemeClr val="tx1"/>
                </a:solidFill>
                <a:latin typeface="+mn-lt"/>
                <a:ea typeface="+mn-ea"/>
                <a:cs typeface="+mn-cs"/>
              </a:rPr>
              <a:t> από </a:t>
            </a:r>
            <a:r>
              <a:rPr lang="el-GR" sz="1200" b="1" kern="1200" dirty="0" smtClean="0">
                <a:solidFill>
                  <a:schemeClr val="tx1"/>
                </a:solidFill>
                <a:latin typeface="+mn-lt"/>
                <a:ea typeface="+mn-ea"/>
                <a:cs typeface="+mn-cs"/>
              </a:rPr>
              <a:t>εισαγωγικές</a:t>
            </a:r>
            <a:r>
              <a:rPr lang="el-GR" sz="1200" kern="1200" dirty="0" smtClean="0">
                <a:solidFill>
                  <a:schemeClr val="tx1"/>
                </a:solidFill>
                <a:latin typeface="+mn-lt"/>
                <a:ea typeface="+mn-ea"/>
                <a:cs typeface="+mn-cs"/>
              </a:rPr>
              <a:t>, </a:t>
            </a:r>
            <a:r>
              <a:rPr lang="el-GR" sz="1200" b="1" kern="1200" dirty="0" smtClean="0">
                <a:solidFill>
                  <a:schemeClr val="tx1"/>
                </a:solidFill>
                <a:latin typeface="+mn-lt"/>
                <a:ea typeface="+mn-ea"/>
                <a:cs typeface="+mn-cs"/>
              </a:rPr>
              <a:t>καθοδηγούμενες</a:t>
            </a:r>
            <a:r>
              <a:rPr lang="el-GR" sz="1200" kern="1200" dirty="0" smtClean="0">
                <a:solidFill>
                  <a:schemeClr val="tx1"/>
                </a:solidFill>
                <a:latin typeface="+mn-lt"/>
                <a:ea typeface="+mn-ea"/>
                <a:cs typeface="+mn-cs"/>
              </a:rPr>
              <a:t> και </a:t>
            </a:r>
            <a:r>
              <a:rPr lang="el-GR" sz="1200" b="1" kern="1200" dirty="0" smtClean="0">
                <a:solidFill>
                  <a:schemeClr val="tx1"/>
                </a:solidFill>
                <a:latin typeface="+mn-lt"/>
                <a:ea typeface="+mn-ea"/>
                <a:cs typeface="+mn-cs"/>
              </a:rPr>
              <a:t>καταληκτικές</a:t>
            </a:r>
            <a:r>
              <a:rPr lang="el-GR" sz="1200" kern="1200" dirty="0" smtClean="0">
                <a:solidFill>
                  <a:schemeClr val="tx1"/>
                </a:solidFill>
                <a:latin typeface="+mn-lt"/>
                <a:ea typeface="+mn-ea"/>
                <a:cs typeface="+mn-cs"/>
              </a:rPr>
              <a:t> δραστηριότητες, οι οποίες θα εκταθούν </a:t>
            </a:r>
            <a:r>
              <a:rPr lang="el-GR" sz="1200" b="1" kern="1200" dirty="0" smtClean="0">
                <a:solidFill>
                  <a:schemeClr val="tx1"/>
                </a:solidFill>
                <a:latin typeface="+mn-lt"/>
                <a:ea typeface="+mn-ea"/>
                <a:cs typeface="+mn-cs"/>
              </a:rPr>
              <a:t>με τη μορφή </a:t>
            </a:r>
            <a:r>
              <a:rPr lang="el-GR" sz="1200" b="1" kern="1200" dirty="0" err="1" smtClean="0">
                <a:solidFill>
                  <a:schemeClr val="tx1"/>
                </a:solidFill>
                <a:latin typeface="+mn-lt"/>
                <a:ea typeface="+mn-ea"/>
                <a:cs typeface="+mn-cs"/>
              </a:rPr>
              <a:t>project</a:t>
            </a:r>
            <a:r>
              <a:rPr lang="el-GR" sz="1200" kern="1200" dirty="0" smtClean="0">
                <a:solidFill>
                  <a:schemeClr val="tx1"/>
                </a:solidFill>
                <a:latin typeface="+mn-lt"/>
                <a:ea typeface="+mn-ea"/>
                <a:cs typeface="+mn-cs"/>
              </a:rPr>
              <a:t>. Οι εισαγωγικές δραστηριότητες έχουν διάρκεια 2 διδακτικές ώρες και οι καθοδηγούμενες 4 ώρες. Η καταληκτική δραστηριότητα είναι προαιρετική και είναι δυνατόν να πραγματοποιηθεί εκτός διδακτικού ωραρίου.  </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Τ</a:t>
            </a:r>
            <a:r>
              <a:rPr lang="el-GR" sz="1100" kern="1200" dirty="0" smtClean="0">
                <a:solidFill>
                  <a:schemeClr val="tx1"/>
                </a:solidFill>
                <a:latin typeface="+mn-lt"/>
                <a:ea typeface="+mn-ea"/>
                <a:cs typeface="+mn-cs"/>
              </a:rPr>
              <a:t>ο σύνολο των μαθητών/</a:t>
            </a:r>
            <a:r>
              <a:rPr lang="el-GR" sz="1100" kern="1200" dirty="0" err="1" smtClean="0">
                <a:solidFill>
                  <a:schemeClr val="tx1"/>
                </a:solidFill>
                <a:latin typeface="+mn-lt"/>
                <a:ea typeface="+mn-ea"/>
                <a:cs typeface="+mn-cs"/>
              </a:rPr>
              <a:t>τριων </a:t>
            </a:r>
            <a:r>
              <a:rPr lang="el-GR" sz="1100" kern="1200" dirty="0" smtClean="0">
                <a:solidFill>
                  <a:schemeClr val="tx1"/>
                </a:solidFill>
                <a:latin typeface="+mn-lt"/>
                <a:ea typeface="+mn-ea"/>
                <a:cs typeface="+mn-cs"/>
              </a:rPr>
              <a:t>που θα συμμετάσχουν στο σενάριο υπολογίζεται σε </a:t>
            </a:r>
            <a:r>
              <a:rPr lang="el-GR" sz="1100" b="1" kern="1200" dirty="0" smtClean="0">
                <a:solidFill>
                  <a:schemeClr val="tx1"/>
                </a:solidFill>
                <a:latin typeface="+mn-lt"/>
                <a:ea typeface="+mn-ea"/>
                <a:cs typeface="+mn-cs"/>
              </a:rPr>
              <a:t>20-25 άτομα</a:t>
            </a:r>
            <a:r>
              <a:rPr lang="el-GR" sz="1100" kern="1200" dirty="0" smtClean="0">
                <a:solidFill>
                  <a:schemeClr val="tx1"/>
                </a:solidFill>
                <a:latin typeface="+mn-lt"/>
                <a:ea typeface="+mn-ea"/>
                <a:cs typeface="+mn-cs"/>
              </a:rPr>
              <a:t> (</a:t>
            </a:r>
            <a:r>
              <a:rPr lang="el-GR" sz="1100" b="1" kern="1200" dirty="0" smtClean="0">
                <a:solidFill>
                  <a:schemeClr val="tx1"/>
                </a:solidFill>
                <a:latin typeface="+mn-lt"/>
                <a:ea typeface="+mn-ea"/>
                <a:cs typeface="+mn-cs"/>
              </a:rPr>
              <a:t>δηλ. οι μαθητές-</a:t>
            </a:r>
            <a:r>
              <a:rPr lang="el-GR" sz="1100" b="1" kern="1200" dirty="0" err="1" smtClean="0">
                <a:solidFill>
                  <a:schemeClr val="tx1"/>
                </a:solidFill>
                <a:latin typeface="+mn-lt"/>
                <a:ea typeface="+mn-ea"/>
                <a:cs typeface="+mn-cs"/>
              </a:rPr>
              <a:t>τριες </a:t>
            </a:r>
            <a:r>
              <a:rPr lang="el-GR" sz="1100" b="1" kern="1200" dirty="0" smtClean="0">
                <a:solidFill>
                  <a:schemeClr val="tx1"/>
                </a:solidFill>
                <a:latin typeface="+mn-lt"/>
                <a:ea typeface="+mn-ea"/>
                <a:cs typeface="+mn-cs"/>
              </a:rPr>
              <a:t>ενός τμήματος</a:t>
            </a:r>
            <a:r>
              <a:rPr lang="el-GR" sz="1100" kern="1200" dirty="0" smtClean="0">
                <a:solidFill>
                  <a:schemeClr val="tx1"/>
                </a:solidFill>
                <a:latin typeface="+mn-lt"/>
                <a:ea typeface="+mn-ea"/>
                <a:cs typeface="+mn-cs"/>
              </a:rPr>
              <a:t>) που θα δουλέψουν με τη μορφή ομάδων, ζευγαριών και ατομικά.</a:t>
            </a:r>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kern="1200" dirty="0" smtClean="0">
                <a:solidFill>
                  <a:schemeClr val="tx1"/>
                </a:solidFill>
                <a:latin typeface="+mn-lt"/>
                <a:ea typeface="+mn-ea"/>
                <a:cs typeface="+mn-cs"/>
              </a:rPr>
              <a:t>Οι </a:t>
            </a:r>
            <a:r>
              <a:rPr lang="el-GR" sz="1100" b="1" kern="1200" dirty="0" smtClean="0">
                <a:solidFill>
                  <a:schemeClr val="tx1"/>
                </a:solidFill>
                <a:latin typeface="+mn-lt"/>
                <a:ea typeface="+mn-ea"/>
                <a:cs typeface="+mn-cs"/>
              </a:rPr>
              <a:t>χώροι </a:t>
            </a:r>
            <a:r>
              <a:rPr lang="el-GR" sz="1100" kern="1200" dirty="0" smtClean="0">
                <a:solidFill>
                  <a:schemeClr val="tx1"/>
                </a:solidFill>
                <a:latin typeface="+mn-lt"/>
                <a:ea typeface="+mn-ea"/>
                <a:cs typeface="+mn-cs"/>
              </a:rPr>
              <a:t>που θα πραγματοποιηθεί το εκπαιδευτικό σενάριο είναι κυρίως η Τάξη και το Εργαστήριο Πληροφορικής. Προαιρετικά, μπορούν να χρησιμοποιηθούν το Εργαστήριο Εικαστικών, η Βιβλιοθήκη και η Αίθουσα εκδηλώσεων ή άλλοι ανάλογοι χώροι, κατάλληλοι για τις συγκεκριμένες δράσεις και σύμφωνα με τη διαθεσιμότητα του σχολείου.</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solidFill>
                  <a:schemeClr val="tx2"/>
                </a:solidFill>
                <a:latin typeface="Century Gothic" pitchFamily="34" charset="0"/>
              </a:rPr>
              <a:t>Καταγραφή των υποστάσεων της θεάς Αθηνάς στον πίνακα</a:t>
            </a:r>
          </a:p>
          <a:p>
            <a:r>
              <a:rPr lang="el-GR" sz="1200" kern="1200" dirty="0" smtClean="0">
                <a:solidFill>
                  <a:schemeClr val="tx1"/>
                </a:solidFill>
                <a:latin typeface="+mn-lt"/>
                <a:ea typeface="+mn-ea"/>
                <a:cs typeface="+mn-cs"/>
              </a:rPr>
              <a:t>Περιήγηση στην εφαρμογή </a:t>
            </a:r>
            <a:r>
              <a:rPr lang="el-GR" sz="1200" i="1" kern="1200" dirty="0" smtClean="0">
                <a:solidFill>
                  <a:schemeClr val="tx1"/>
                </a:solidFill>
                <a:latin typeface="+mn-lt"/>
                <a:ea typeface="+mn-ea"/>
                <a:cs typeface="+mn-cs"/>
              </a:rPr>
              <a:t>«Αθηνά, η θεά της Ακρόπολης»</a:t>
            </a:r>
            <a:r>
              <a:rPr lang="el-GR" sz="1200" kern="1200" dirty="0" smtClean="0">
                <a:solidFill>
                  <a:schemeClr val="tx1"/>
                </a:solidFill>
                <a:latin typeface="+mn-lt"/>
                <a:ea typeface="+mn-ea"/>
                <a:cs typeface="+mn-cs"/>
              </a:rPr>
              <a:t>. Πρόκειται ουσιαστικά για μια περιήγηση στο Μουσείο</a:t>
            </a:r>
            <a:r>
              <a:rPr lang="el-GR" sz="1200" kern="1200" baseline="0" dirty="0" smtClean="0">
                <a:solidFill>
                  <a:schemeClr val="tx1"/>
                </a:solidFill>
                <a:latin typeface="+mn-lt"/>
                <a:ea typeface="+mn-ea"/>
                <a:cs typeface="+mn-cs"/>
              </a:rPr>
              <a:t> της Ακρόπολης, αναζήτησης και εντοπιστούν αντικειμένων που απεικονίζουν την θεά και σχετίζονται με διαφορετικές υποστάσεις της –η πολεμική της υπόσταση ως Παλλάδα, η θεά </a:t>
            </a:r>
            <a:r>
              <a:rPr lang="el-GR" sz="1200" kern="1200" baseline="0" dirty="0" err="1" smtClean="0">
                <a:solidFill>
                  <a:schemeClr val="tx1"/>
                </a:solidFill>
                <a:latin typeface="+mn-lt"/>
                <a:ea typeface="+mn-ea"/>
                <a:cs typeface="+mn-cs"/>
              </a:rPr>
              <a:t>προστάτις</a:t>
            </a:r>
            <a:r>
              <a:rPr lang="el-GR" sz="1200" kern="1200" baseline="0" dirty="0" smtClean="0">
                <a:solidFill>
                  <a:schemeClr val="tx1"/>
                </a:solidFill>
                <a:latin typeface="+mn-lt"/>
                <a:ea typeface="+mn-ea"/>
                <a:cs typeface="+mn-cs"/>
              </a:rPr>
              <a:t> της Αθήνας, η Αθηνά Εργάνη </a:t>
            </a:r>
            <a:r>
              <a:rPr lang="el-GR" sz="1200" kern="1200" baseline="0" dirty="0" err="1" smtClean="0">
                <a:solidFill>
                  <a:schemeClr val="tx1"/>
                </a:solidFill>
                <a:latin typeface="+mn-lt"/>
                <a:ea typeface="+mn-ea"/>
                <a:cs typeface="+mn-cs"/>
              </a:rPr>
              <a:t>κ.ο.κ</a:t>
            </a:r>
            <a:r>
              <a:rPr lang="el-GR" sz="1200" kern="1200" baseline="0" dirty="0" smtClean="0">
                <a:solidFill>
                  <a:schemeClr val="tx1"/>
                </a:solidFill>
                <a:latin typeface="+mn-lt"/>
                <a:ea typeface="+mn-ea"/>
                <a:cs typeface="+mn-cs"/>
              </a:rPr>
              <a:t>.</a:t>
            </a:r>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Μελετούν όλες τις πληροφορίες που αφορούν κάθε αντικείμενο του Μουσείου. </a:t>
            </a:r>
          </a:p>
          <a:p>
            <a:r>
              <a:rPr lang="el-GR" sz="1200" kern="1200" dirty="0" smtClean="0">
                <a:solidFill>
                  <a:schemeClr val="tx1"/>
                </a:solidFill>
                <a:latin typeface="+mn-lt"/>
                <a:ea typeface="+mn-ea"/>
                <a:cs typeface="+mn-cs"/>
              </a:rPr>
              <a:t>Μαζί με τον/την εκπαιδευτικό συμπληρώνουν / διορθώνουν τις υποστάσεις της θεάς. </a:t>
            </a:r>
          </a:p>
          <a:p>
            <a:r>
              <a:rPr lang="el-GR" sz="1200" kern="1200" dirty="0" smtClean="0">
                <a:solidFill>
                  <a:schemeClr val="tx1"/>
                </a:solidFill>
                <a:latin typeface="+mn-lt"/>
                <a:ea typeface="+mn-ea"/>
                <a:cs typeface="+mn-cs"/>
              </a:rPr>
              <a:t>Στη συζήτηση που ακολουθεί εξάγονται συμπεράσματα για τη σχέση της Αθηνάς με την Αθήνα και πώς αυτές τεκμηριώνονται από τα κείμενα και το αρχαιολογικό υλικό. </a:t>
            </a:r>
          </a:p>
          <a:p>
            <a:r>
              <a:rPr lang="el-GR" sz="1200" b="1" kern="1200" dirty="0" smtClean="0">
                <a:solidFill>
                  <a:schemeClr val="tx1"/>
                </a:solidFill>
                <a:latin typeface="+mn-lt"/>
                <a:ea typeface="+mn-ea"/>
                <a:cs typeface="+mn-cs"/>
              </a:rPr>
              <a:t>Στον/στην εκπαιδευτικό θα έχει προταθεί τόσο για τη δική του μελέτη / προετοιμασία όσο και για την κατ’ οίκον μελέτη των μαθητών/τριών συγκεκριμένο υλικό από το </a:t>
            </a:r>
            <a:r>
              <a:rPr lang="el-GR" sz="1200" b="1" i="1" u="sng" kern="1200" dirty="0" smtClean="0">
                <a:solidFill>
                  <a:schemeClr val="tx1"/>
                </a:solidFill>
                <a:latin typeface="+mn-lt"/>
                <a:ea typeface="+mn-ea"/>
                <a:cs typeface="+mn-cs"/>
              </a:rPr>
              <a:t>Αποθετήριο εκπαιδευτικού περιεχομένου για την Ακρόπολη</a:t>
            </a:r>
            <a:r>
              <a:rPr lang="el-GR" sz="1200" b="1" kern="1200" dirty="0" smtClean="0">
                <a:solidFill>
                  <a:schemeClr val="tx1"/>
                </a:solidFill>
                <a:latin typeface="+mn-lt"/>
                <a:ea typeface="+mn-ea"/>
                <a:cs typeface="+mn-cs"/>
              </a:rPr>
              <a:t> (για παράδειγμα, εικόνες, φυλλάδιο με τίτλο </a:t>
            </a:r>
            <a:r>
              <a:rPr lang="el-GR" sz="1200" b="1" i="1" kern="1200" dirty="0" smtClean="0">
                <a:solidFill>
                  <a:schemeClr val="tx1"/>
                </a:solidFill>
                <a:latin typeface="+mn-lt"/>
                <a:ea typeface="+mn-ea"/>
                <a:cs typeface="+mn-cs"/>
              </a:rPr>
              <a:t>Μια μέρα στην Ακρόπολη. Αναζητώντας τη θεά Αθηνά</a:t>
            </a:r>
            <a:r>
              <a:rPr lang="el-GR" sz="1200" b="1" kern="1200" dirty="0" smtClean="0">
                <a:solidFill>
                  <a:schemeClr val="tx1"/>
                </a:solidFill>
                <a:latin typeface="+mn-lt"/>
                <a:ea typeface="+mn-ea"/>
                <a:cs typeface="+mn-cs"/>
              </a:rPr>
              <a:t> κτλ.).</a:t>
            </a:r>
          </a:p>
          <a:p>
            <a:r>
              <a:rPr lang="el-GR" sz="1200" b="1" kern="1200" dirty="0" smtClean="0">
                <a:solidFill>
                  <a:schemeClr val="tx1"/>
                </a:solidFill>
                <a:latin typeface="+mn-lt"/>
                <a:ea typeface="+mn-ea"/>
                <a:cs typeface="+mn-cs"/>
              </a:rPr>
              <a:t>Σημείωση: </a:t>
            </a:r>
            <a:r>
              <a:rPr lang="el-GR" sz="1200" kern="1200" dirty="0" smtClean="0">
                <a:solidFill>
                  <a:schemeClr val="tx1"/>
                </a:solidFill>
                <a:latin typeface="+mn-lt"/>
                <a:ea typeface="+mn-ea"/>
                <a:cs typeface="+mn-cs"/>
              </a:rPr>
              <a:t>Κάθε μία από τις προτεινόμενες στο εκπαιδευτικό σενάριο έξι δραστηριότητες θα συνοδεύεται από κατάλογο θεμάτων για ανάλυση / ανάπτυξη στο σπίτι μαζί με υλικό προς μελέτη. Στον κατάλογο αυτόν θα περιλαμβάνονται προτάσεις και από τα θέματα εργασιών που έχουν αναρτηθεί στο</a:t>
            </a:r>
            <a:r>
              <a:rPr lang="el-GR" sz="1200" i="1" kern="1200" dirty="0" smtClean="0">
                <a:solidFill>
                  <a:schemeClr val="tx1"/>
                </a:solidFill>
                <a:latin typeface="+mn-lt"/>
                <a:ea typeface="+mn-ea"/>
                <a:cs typeface="+mn-cs"/>
              </a:rPr>
              <a:t> Αποθετήριο εκπαιδευτικού περιεχομένου για την Ακρόπολη</a:t>
            </a:r>
            <a:r>
              <a:rPr lang="el-GR" sz="1200" kern="1200" dirty="0" smtClean="0">
                <a:solidFill>
                  <a:schemeClr val="tx1"/>
                </a:solidFill>
                <a:latin typeface="+mn-lt"/>
                <a:ea typeface="+mn-ea"/>
                <a:cs typeface="+mn-cs"/>
              </a:rPr>
              <a:t>. Στόχος είναι κάθε μαθητής, είτε ατομικά είτε ως μέρος ομάδας των δύο ατόμων, να αναλάβει κάποιο θέμα, το οποίο προτείνεται, προαιρετικά, να παρουσιαστεί στην τελική, καταληκτική, δραστηριότητα, όπως θα εξηγηθεί παρακάτω.</a:t>
            </a:r>
          </a:p>
          <a:p>
            <a:r>
              <a:rPr lang="el-GR" sz="1200" kern="1200" dirty="0" smtClean="0">
                <a:solidFill>
                  <a:schemeClr val="tx1"/>
                </a:solidFill>
                <a:latin typeface="+mn-lt"/>
                <a:ea typeface="+mn-ea"/>
                <a:cs typeface="+mn-cs"/>
              </a:rPr>
              <a:t>Η ανάλυση / ανάπτυξη του θέματος στο σπίτι προτείνεται να γίνει σε εφαρμογή </a:t>
            </a:r>
            <a:r>
              <a:rPr lang="en-US" sz="1200" kern="1200" dirty="0" err="1" smtClean="0">
                <a:solidFill>
                  <a:schemeClr val="tx1"/>
                </a:solidFill>
                <a:latin typeface="+mn-lt"/>
                <a:ea typeface="+mn-ea"/>
                <a:cs typeface="+mn-cs"/>
              </a:rPr>
              <a:t>Powerpoint</a:t>
            </a:r>
            <a:r>
              <a:rPr lang="el-GR" sz="1200" kern="1200" dirty="0" smtClean="0">
                <a:solidFill>
                  <a:schemeClr val="tx1"/>
                </a:solidFill>
                <a:latin typeface="+mn-lt"/>
                <a:ea typeface="+mn-ea"/>
                <a:cs typeface="+mn-cs"/>
              </a:rPr>
              <a:t>, ώστε το τελικό αποτέλεσμα να έχει τη μορφή </a:t>
            </a:r>
            <a:r>
              <a:rPr lang="en-US" sz="1200" kern="1200" dirty="0" smtClean="0">
                <a:solidFill>
                  <a:schemeClr val="tx1"/>
                </a:solidFill>
                <a:latin typeface="+mn-lt"/>
                <a:ea typeface="+mn-ea"/>
                <a:cs typeface="+mn-cs"/>
              </a:rPr>
              <a:t>poster</a:t>
            </a:r>
            <a:r>
              <a:rPr lang="el-GR"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FEC69F9-4B05-41CA-BA5A-7C28B489C7AF}"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Τα κριτήρια με τα οποία αξιολογούνται οι μαθητές/</a:t>
            </a:r>
            <a:r>
              <a:rPr lang="el-GR" sz="1200" kern="1200" dirty="0" err="1" smtClean="0">
                <a:solidFill>
                  <a:schemeClr val="tx1"/>
                </a:solidFill>
                <a:latin typeface="+mn-lt"/>
                <a:ea typeface="+mn-ea"/>
                <a:cs typeface="+mn-cs"/>
              </a:rPr>
              <a:t>τριες</a:t>
            </a:r>
            <a:r>
              <a:rPr lang="el-GR" sz="1200" kern="1200" dirty="0" smtClean="0">
                <a:solidFill>
                  <a:schemeClr val="tx1"/>
                </a:solidFill>
                <a:latin typeface="+mn-lt"/>
                <a:ea typeface="+mn-ea"/>
                <a:cs typeface="+mn-cs"/>
              </a:rPr>
              <a:t> στην παραπάνω δραστηριότητα είναι η συνθετική και η αναλυτική ικανότητά τους.</a:t>
            </a:r>
          </a:p>
          <a:p>
            <a:r>
              <a:rPr lang="el-GR" sz="1200" kern="1200" dirty="0" smtClean="0">
                <a:solidFill>
                  <a:schemeClr val="tx1"/>
                </a:solidFill>
                <a:latin typeface="+mn-lt"/>
                <a:ea typeface="+mn-ea"/>
                <a:cs typeface="+mn-cs"/>
              </a:rPr>
              <a:t>Η αξιολόγηση είναι άτυπη προφορική από τους μαθητές και τον/την εκπαιδευτικό και πραγματοποιείται με τη βοήθεια υλικού από το</a:t>
            </a:r>
            <a:r>
              <a:rPr lang="el-GR" sz="1200" i="1" kern="1200" dirty="0" smtClean="0">
                <a:solidFill>
                  <a:schemeClr val="tx1"/>
                </a:solidFill>
                <a:latin typeface="+mn-lt"/>
                <a:ea typeface="+mn-ea"/>
                <a:cs typeface="+mn-cs"/>
              </a:rPr>
              <a:t> Αποθετήριο εκπαιδευτικού περιεχομένου για την Ακρόπολη</a:t>
            </a:r>
            <a:r>
              <a:rPr lang="el-GR" sz="1200" kern="1200" dirty="0" smtClean="0">
                <a:solidFill>
                  <a:schemeClr val="tx1"/>
                </a:solidFill>
                <a:latin typeface="+mn-lt"/>
                <a:ea typeface="+mn-ea"/>
                <a:cs typeface="+mn-cs"/>
              </a:rPr>
              <a:t>, δηλαδή αφισών με τις φάσεις της Ακρόπολης και εικόνων,</a:t>
            </a:r>
            <a:r>
              <a:rPr lang="el-GR" sz="1200" kern="1200" baseline="0" dirty="0" smtClean="0">
                <a:solidFill>
                  <a:schemeClr val="tx1"/>
                </a:solidFill>
                <a:latin typeface="+mn-lt"/>
                <a:ea typeface="+mn-ea"/>
                <a:cs typeface="+mn-cs"/>
              </a:rPr>
              <a:t> ώστε να μην είναι συμβατική αλλά ευχάριστη.</a:t>
            </a:r>
            <a:endParaRPr lang="el-G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EC69F9-4B05-41CA-BA5A-7C28B489C7AF}"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100" dirty="0" smtClean="0"/>
              <a:t>Ο τίτλος</a:t>
            </a:r>
            <a:r>
              <a:rPr lang="el-GR" sz="1100" baseline="0" dirty="0" smtClean="0"/>
              <a:t> εισαγάγει τους μαθητές σε ένα από τα βασικά ζητήματα της έρευνας: τι ήταν ο Παρθενώνας, ένα λατρευτικό κτήριο ή το σύμβολο μιας πόλης, θεωρώντας ότι είναι ορθό να θέτουμε επιστημονικά και όχι απλοϊκά ερωτήματα στους μαθητές, τα οποία θα αντιμετωπίσουμε με απλό και επιστημονικά ορθό τρόπο</a:t>
            </a:r>
            <a:r>
              <a:rPr lang="el-GR" sz="1000" baseline="0" dirty="0" smtClean="0"/>
              <a:t>.</a:t>
            </a:r>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 </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 </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Ο/Η εκπαιδευτικός εξηγεί τον δωρικό ρυθμό στους/στις μαθητές/</a:t>
            </a:r>
            <a:r>
              <a:rPr lang="el-GR" sz="1200" kern="1200" dirty="0" err="1" smtClean="0">
                <a:solidFill>
                  <a:schemeClr val="tx1"/>
                </a:solidFill>
                <a:latin typeface="+mn-lt"/>
                <a:ea typeface="+mn-ea"/>
                <a:cs typeface="+mn-cs"/>
              </a:rPr>
              <a:t>τριες</a:t>
            </a:r>
            <a:r>
              <a:rPr lang="el-GR" sz="1200" kern="1200" dirty="0" smtClean="0">
                <a:solidFill>
                  <a:schemeClr val="tx1"/>
                </a:solidFill>
                <a:latin typeface="+mn-lt"/>
                <a:ea typeface="+mn-ea"/>
                <a:cs typeface="+mn-cs"/>
              </a:rPr>
              <a:t> με τη βοήθεια παρεχόμενου στο σενάριο </a:t>
            </a:r>
            <a:r>
              <a:rPr lang="en-US" sz="1200" kern="1200" dirty="0" err="1" smtClean="0">
                <a:solidFill>
                  <a:schemeClr val="tx1"/>
                </a:solidFill>
                <a:latin typeface="+mn-lt"/>
                <a:ea typeface="+mn-ea"/>
                <a:cs typeface="+mn-cs"/>
              </a:rPr>
              <a:t>powerpoint</a:t>
            </a:r>
            <a:r>
              <a:rPr lang="el-GR" sz="1200" kern="1200" dirty="0" smtClean="0">
                <a:solidFill>
                  <a:schemeClr val="tx1"/>
                </a:solidFill>
                <a:latin typeface="+mn-lt"/>
                <a:ea typeface="+mn-ea"/>
                <a:cs typeface="+mn-cs"/>
              </a:rPr>
              <a:t> και κειμένου, </a:t>
            </a:r>
            <a:r>
              <a:rPr lang="el-GR" sz="1200" b="1" kern="1200" dirty="0" smtClean="0">
                <a:solidFill>
                  <a:schemeClr val="tx1"/>
                </a:solidFill>
                <a:latin typeface="+mn-lt"/>
                <a:ea typeface="+mn-ea"/>
                <a:cs typeface="+mn-cs"/>
              </a:rPr>
              <a:t>τα οποία αξιοποιούν υλικό από το </a:t>
            </a:r>
            <a:r>
              <a:rPr lang="el-GR" sz="1200" b="1" i="1" kern="1200" dirty="0" smtClean="0">
                <a:solidFill>
                  <a:schemeClr val="tx1"/>
                </a:solidFill>
                <a:latin typeface="+mn-lt"/>
                <a:ea typeface="+mn-ea"/>
                <a:cs typeface="+mn-cs"/>
              </a:rPr>
              <a:t>Αποθετήριο εκπαιδευτικού περιεχομένου για την Ακρόπολη</a:t>
            </a:r>
            <a:r>
              <a:rPr lang="el-GR" sz="1200" b="1" kern="1200" dirty="0" smtClean="0">
                <a:solidFill>
                  <a:schemeClr val="tx1"/>
                </a:solidFill>
                <a:latin typeface="+mn-lt"/>
                <a:ea typeface="+mn-ea"/>
                <a:cs typeface="+mn-cs"/>
              </a:rPr>
              <a:t> (όπως αφίσες, εικόνες, φυλλάδια, βιβλία, δημοσιεύσεις</a:t>
            </a:r>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Προβάλλονται διαφορετικές κατόψεις δωρικών ναών και του Παρθενώνα. Οι μαθητές προτρέπονται να εντοπίσουν ομοιότητες και διαφορές. Η αρχιτεκτονική μορφή του Παρθενώνα αναλύεται πλήρως στους μαθητές με τη βοήθεια της </a:t>
            </a:r>
            <a:r>
              <a:rPr lang="el-GR" sz="1200" kern="1200" dirty="0" err="1" smtClean="0">
                <a:solidFill>
                  <a:schemeClr val="tx1"/>
                </a:solidFill>
                <a:latin typeface="+mn-lt"/>
                <a:ea typeface="+mn-ea"/>
                <a:cs typeface="+mn-cs"/>
              </a:rPr>
              <a:t>διαδραστικής</a:t>
            </a:r>
            <a:r>
              <a:rPr lang="el-GR" sz="1200" kern="1200" dirty="0" smtClean="0">
                <a:solidFill>
                  <a:schemeClr val="tx1"/>
                </a:solidFill>
                <a:latin typeface="+mn-lt"/>
                <a:ea typeface="+mn-ea"/>
                <a:cs typeface="+mn-cs"/>
              </a:rPr>
              <a:t> εφαρμογής </a:t>
            </a:r>
            <a:r>
              <a:rPr lang="el-GR" sz="1200" i="1" kern="1200" dirty="0" smtClean="0">
                <a:solidFill>
                  <a:schemeClr val="tx1"/>
                </a:solidFill>
                <a:latin typeface="+mn-lt"/>
                <a:ea typeface="+mn-ea"/>
                <a:cs typeface="+mn-cs"/>
              </a:rPr>
              <a:t>«Η ζωφόρος του Παρθενώνα» </a:t>
            </a:r>
            <a:r>
              <a:rPr lang="el-GR" sz="1200" kern="1200" dirty="0" smtClean="0">
                <a:solidFill>
                  <a:schemeClr val="tx1"/>
                </a:solidFill>
                <a:latin typeface="+mn-lt"/>
                <a:ea typeface="+mn-ea"/>
                <a:cs typeface="+mn-cs"/>
              </a:rPr>
              <a:t>(ενότητα ο Παρθενώνας, η αρχιτεκτονική) με προβολή στην τάξη του σχετικού </a:t>
            </a:r>
            <a:r>
              <a:rPr lang="en-US" sz="1200" kern="1200" dirty="0" smtClean="0">
                <a:solidFill>
                  <a:schemeClr val="tx1"/>
                </a:solidFill>
                <a:latin typeface="+mn-lt"/>
                <a:ea typeface="+mn-ea"/>
                <a:cs typeface="+mn-cs"/>
              </a:rPr>
              <a:t>video</a:t>
            </a:r>
            <a:r>
              <a:rPr lang="el-GR" sz="1200" kern="1200" dirty="0" smtClean="0">
                <a:solidFill>
                  <a:schemeClr val="tx1"/>
                </a:solidFill>
                <a:latin typeface="+mn-lt"/>
                <a:ea typeface="+mn-ea"/>
                <a:cs typeface="+mn-cs"/>
              </a:rPr>
              <a:t>.</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Απευθύνεται στους μαθητές της Α΄ Τάξης Γυμνασίου.</a:t>
            </a:r>
          </a:p>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 Το σενάριο εστιάζει στο διδακτικό αντικείμενο της Αρχαίας Ιστορίας –στην Α΄ Γυμνασίου στα κεφάλαια: </a:t>
            </a:r>
            <a:r>
              <a:rPr lang="el-GR" sz="1100" i="1" dirty="0" smtClean="0"/>
              <a:t>Η ηγεμονία της Αθήνας (479-431 </a:t>
            </a:r>
            <a:r>
              <a:rPr lang="el-GR" sz="1100" i="1" dirty="0" err="1" smtClean="0"/>
              <a:t>π.Χ.</a:t>
            </a:r>
            <a:r>
              <a:rPr lang="el-GR" sz="1100" i="1" dirty="0" smtClean="0"/>
              <a:t>)</a:t>
            </a:r>
            <a:r>
              <a:rPr lang="el-GR" sz="1100" dirty="0" smtClean="0"/>
              <a:t> [σελ. 68-82] και </a:t>
            </a:r>
            <a:r>
              <a:rPr lang="el-GR" sz="1100" i="1" dirty="0" smtClean="0"/>
              <a:t>Οι τέχνες και τα γράμματα την Κλασική εποχή</a:t>
            </a:r>
            <a:r>
              <a:rPr lang="el-GR" sz="1100" dirty="0" smtClean="0"/>
              <a:t> [σελ. 107-116]. Επικουρικά μπορούν να αξιοποιηθούν θέματα από τη διδασκαλία της Πληροφορικής και</a:t>
            </a:r>
            <a:r>
              <a:rPr lang="el-GR" sz="1100" baseline="0" dirty="0" smtClean="0"/>
              <a:t> </a:t>
            </a:r>
            <a:r>
              <a:rPr lang="el-GR" sz="1100" dirty="0" smtClean="0"/>
              <a:t>των Αρχαίων Ελληνικών σε μετάφραση (της Οδύσσειας, σε θέματα σχετικά με το Δωδεκάθεο και ειδικότερα με την Αθηνά).</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1" dirty="0" smtClean="0"/>
              <a:t>Ευχάριστη ολοκλήρωση</a:t>
            </a:r>
            <a:endParaRPr lang="el-GR" b="1"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Είναι προαιρετική, διότι απαιτεί</a:t>
            </a:r>
            <a:r>
              <a:rPr lang="el-GR" baseline="0" dirty="0" smtClean="0"/>
              <a:t> πρόσθετα μέσα και υποδομές που ενδέχεται να μην διαθέτουν κάποιες σχολικές μονάδες</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Είναι προαιρετική, διότι απαιτεί</a:t>
            </a:r>
            <a:r>
              <a:rPr lang="el-GR" baseline="0" dirty="0" smtClean="0"/>
              <a:t> πρόσθετα μέσα και υποδομές που ενδέχεται να μην διαθέτουν κάποιες σχολικές μονάδες</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Με</a:t>
            </a:r>
            <a:r>
              <a:rPr lang="el-GR" baseline="0" dirty="0" smtClean="0"/>
              <a:t> απλά μέσα</a:t>
            </a:r>
            <a:endParaRPr lang="el-GR" dirty="0"/>
          </a:p>
        </p:txBody>
      </p:sp>
      <p:sp>
        <p:nvSpPr>
          <p:cNvPr id="4" name="Slide Number Placeholder 3"/>
          <p:cNvSpPr>
            <a:spLocks noGrp="1"/>
          </p:cNvSpPr>
          <p:nvPr>
            <p:ph type="sldNum" sz="quarter" idx="10"/>
          </p:nvPr>
        </p:nvSpPr>
        <p:spPr/>
        <p:txBody>
          <a:bodyPr/>
          <a:lstStyle/>
          <a:p>
            <a:fld id="{8FEC69F9-4B05-41CA-BA5A-7C28B489C7AF}"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8FEC69F9-4B05-41CA-BA5A-7C28B489C7AF}"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Το σενάριο εστιάζει στο διδακτικό αντικείμενο της Αρχαίας Ιστορίας στην Α΄ Γυμνασίου –βλέπετε τα σχετικά κεφάλαια.</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100" dirty="0" smtClean="0"/>
              <a:t>Επικουρικά μπορούν να αξιοποιηθούν θέματα από τη διδασκαλία της Πληροφορικής </a:t>
            </a:r>
            <a:r>
              <a:rPr lang="en-US" sz="1100" dirty="0" smtClean="0"/>
              <a:t> </a:t>
            </a:r>
            <a:r>
              <a:rPr lang="el-GR" sz="1100" dirty="0" smtClean="0"/>
              <a:t>και των Αρχαίων Ελληνικών σε μετάφραση (της Οδύσσειας, σε θέματα σχετικά με το Δωδεκάθεο και ειδικότερα με την Αθηνά). </a:t>
            </a: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Η αρχική ιδέα και τα κίνητρα που οδήγησαν στη δημιουργία του συγκεκριμένου εκπαιδευτικού σεναρίου είναι η ευκαιρία να γνωρίσουν και να κατανοήσουν οι μαθητές με χρήση εύχρηστων, εύληπτων, φιλικών και κατάλληλα διαμορφωμένων για αυτούς ψηφιακών μέσων τη μορφή και σημασία του Παρθενώνα, του εμβληματικού οικοδομήματος της Ακρόπολης των Αθηνών, και την ένταξή του στο ευρύτερο ιστορικό πλαίσιο της εποχής του. </a:t>
            </a:r>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Για τη διδασκαλία στην τάξη και την προετοιμασία των μαθητών/τριών στο σπίτι θα αξιοποιηθούν πλήρως τα παρακάτω αποθετήρια του Εθνικού Κέντρου Τεκμηρίωσης:</a:t>
            </a:r>
          </a:p>
          <a:p>
            <a:r>
              <a:rPr lang="el-GR" sz="1200" b="1" kern="1200" dirty="0" smtClean="0">
                <a:solidFill>
                  <a:schemeClr val="tx1"/>
                </a:solidFill>
                <a:latin typeface="+mn-lt"/>
                <a:ea typeface="+mn-ea"/>
                <a:cs typeface="+mn-cs"/>
              </a:rPr>
              <a:t>Α.</a:t>
            </a:r>
            <a:r>
              <a:rPr lang="el-GR" sz="1200" kern="1200" dirty="0" smtClean="0">
                <a:solidFill>
                  <a:schemeClr val="tx1"/>
                </a:solidFill>
                <a:latin typeface="+mn-lt"/>
                <a:ea typeface="+mn-ea"/>
                <a:cs typeface="+mn-cs"/>
              </a:rPr>
              <a:t>  </a:t>
            </a:r>
            <a:r>
              <a:rPr lang="el-GR" sz="1200" i="1" kern="1200" dirty="0" smtClean="0">
                <a:solidFill>
                  <a:schemeClr val="tx1"/>
                </a:solidFill>
                <a:latin typeface="+mn-lt"/>
                <a:ea typeface="+mn-ea"/>
                <a:cs typeface="+mn-cs"/>
              </a:rPr>
              <a:t>Αποθετήριο εκπαιδευτικού περιεχομένου για την Ακρόπολη</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Τα αποθετήρια αποθησαυρίζουν διπλή μακροχρόνια εμπειρία: στη μελέτη των μνημείων της Ακρόπολης από την Υπηρεσία Συντήρησης Μνημείων Ακροπόλεως ,</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στον πρωτοπόρο σχεδιασμό και υλοποίηση εκπαιδευτικών δράσεων για ποικίλες ομάδες κοινού στην Ακρόπολη. </a:t>
            </a:r>
          </a:p>
          <a:p>
            <a:r>
              <a:rPr lang="el-GR" sz="1200" kern="1200" dirty="0" smtClean="0">
                <a:solidFill>
                  <a:schemeClr val="tx1"/>
                </a:solidFill>
                <a:latin typeface="+mn-lt"/>
                <a:ea typeface="+mn-ea"/>
                <a:cs typeface="+mn-cs"/>
              </a:rPr>
              <a:t>Σημειωτέον, ότι η χρήση των εφαρμογών αυτών επιτρέπει την εμπεριστατωμένη γνωριμία των μνημείων σε όλες τις σχολικές ομάδες της επικράτειας, ακόμη και σε εκείνες που δεν έχουν τη δυνατότητα επιτόπιας επίσκεψης στην Ακρόπολη και το Μουσείο της. </a:t>
            </a:r>
          </a:p>
          <a:p>
            <a:r>
              <a:rPr lang="el-GR" sz="1200" kern="1200" dirty="0" smtClean="0">
                <a:solidFill>
                  <a:schemeClr val="tx1"/>
                </a:solidFill>
                <a:latin typeface="+mn-lt"/>
                <a:ea typeface="+mn-ea"/>
                <a:cs typeface="+mn-cs"/>
              </a:rPr>
              <a:t>Σε όποια θέματα διαπιστωθεί ότι το υλικό στα πιο πάνω αποθετήρια του ΕΚΤ δεν επαρκεί για την διαπραγμάτευση και εμβάθυνση των προτεινόμενων ενοτήτων, θα παρασχεθεί πρόσθετο υλικό. </a:t>
            </a:r>
            <a:endParaRPr lang="el-GR" sz="1200" kern="1200" baseline="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b="1" kern="1200" dirty="0" smtClean="0">
                <a:solidFill>
                  <a:schemeClr val="tx1"/>
                </a:solidFill>
                <a:latin typeface="+mn-lt"/>
                <a:ea typeface="+mn-ea"/>
                <a:cs typeface="+mn-cs"/>
              </a:rPr>
              <a:t>Β.  </a:t>
            </a:r>
            <a:r>
              <a:rPr lang="el-GR" sz="1200" i="1" kern="1200" dirty="0" smtClean="0">
                <a:solidFill>
                  <a:schemeClr val="tx1"/>
                </a:solidFill>
                <a:latin typeface="+mn-lt"/>
                <a:ea typeface="+mn-ea"/>
                <a:cs typeface="+mn-cs"/>
              </a:rPr>
              <a:t>Αποθετήριο της ζωφόρου του Παρθενώνα</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b="1" kern="1200" dirty="0" smtClean="0">
                <a:solidFill>
                  <a:schemeClr val="tx1"/>
                </a:solidFill>
                <a:latin typeface="+mn-lt"/>
                <a:ea typeface="+mn-ea"/>
                <a:cs typeface="+mn-cs"/>
              </a:rPr>
              <a:t>Γ. </a:t>
            </a:r>
            <a:r>
              <a:rPr lang="el-GR" sz="1200" i="1" kern="1200" dirty="0" err="1" smtClean="0">
                <a:solidFill>
                  <a:schemeClr val="tx1"/>
                </a:solidFill>
                <a:latin typeface="+mn-lt"/>
                <a:ea typeface="+mn-ea"/>
                <a:cs typeface="+mn-cs"/>
              </a:rPr>
              <a:t>Διαδραστικός</a:t>
            </a:r>
            <a:r>
              <a:rPr lang="el-GR" sz="1200" i="1" kern="1200" dirty="0" smtClean="0">
                <a:solidFill>
                  <a:schemeClr val="tx1"/>
                </a:solidFill>
                <a:latin typeface="+mn-lt"/>
                <a:ea typeface="+mn-ea"/>
                <a:cs typeface="+mn-cs"/>
              </a:rPr>
              <a:t> πολιτισμός</a:t>
            </a:r>
            <a:endParaRPr lang="el-GR" sz="1200" kern="1200" dirty="0" smtClean="0">
              <a:solidFill>
                <a:schemeClr val="tx1"/>
              </a:solidFill>
              <a:latin typeface="+mn-lt"/>
              <a:ea typeface="+mn-ea"/>
              <a:cs typeface="+mn-cs"/>
            </a:endParaRPr>
          </a:p>
          <a:p>
            <a:pPr lvl="0"/>
            <a:r>
              <a:rPr lang="el-GR" sz="1200" i="1" kern="1200" dirty="0" smtClean="0">
                <a:solidFill>
                  <a:schemeClr val="tx1"/>
                </a:solidFill>
                <a:latin typeface="+mn-lt"/>
                <a:ea typeface="+mn-ea"/>
                <a:cs typeface="+mn-cs"/>
              </a:rPr>
              <a:t>Αθηνά, η θεά της Ακρόπολης </a:t>
            </a:r>
            <a:endParaRPr lang="el-GR" sz="1200" kern="1200" dirty="0" smtClean="0">
              <a:solidFill>
                <a:schemeClr val="tx1"/>
              </a:solidFill>
              <a:latin typeface="+mn-lt"/>
              <a:ea typeface="+mn-ea"/>
              <a:cs typeface="+mn-cs"/>
            </a:endParaRPr>
          </a:p>
          <a:p>
            <a:pPr lvl="0"/>
            <a:r>
              <a:rPr lang="el-GR" sz="1200" i="1" kern="1200" dirty="0" smtClean="0">
                <a:solidFill>
                  <a:schemeClr val="tx1"/>
                </a:solidFill>
                <a:latin typeface="+mn-lt"/>
                <a:ea typeface="+mn-ea"/>
                <a:cs typeface="+mn-cs"/>
              </a:rPr>
              <a:t>Η ζωφόρος του Παρθενώνα</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8FEC69F9-4B05-41CA-BA5A-7C28B489C7AF}"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9CE3EF0-8153-4B72-B68F-59CC3342B132}" type="datetimeFigureOut">
              <a:rPr lang="el-GR" smtClean="0"/>
              <a:pPr/>
              <a:t>17/9/2015</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C3FCE671-21C5-4C9B-85E4-C37467A62E2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CE3EF0-8153-4B72-B68F-59CC3342B132}" type="datetimeFigureOut">
              <a:rPr lang="el-GR" smtClean="0"/>
              <a:pPr/>
              <a:t>17/9/2015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3FCE671-21C5-4C9B-85E4-C37467A62E2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49CE3EF0-8153-4B72-B68F-59CC3342B132}" type="datetimeFigureOut">
              <a:rPr lang="el-GR" smtClean="0"/>
              <a:pPr/>
              <a:t>17/9/2015</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C3FCE671-21C5-4C9B-85E4-C37467A62E2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9CE3EF0-8153-4B72-B68F-59CC3342B132}" type="datetimeFigureOut">
              <a:rPr lang="el-GR" smtClean="0"/>
              <a:pPr/>
              <a:t>17/9/2015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C3FCE671-21C5-4C9B-85E4-C37467A62E29}"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9CE3EF0-8153-4B72-B68F-59CC3342B132}" type="datetimeFigureOut">
              <a:rPr lang="el-GR" smtClean="0"/>
              <a:pPr/>
              <a:t>17/9/2015</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3FCE671-21C5-4C9B-85E4-C37467A62E29}"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49CE3EF0-8153-4B72-B68F-59CC3342B132}" type="datetimeFigureOut">
              <a:rPr lang="el-GR" smtClean="0"/>
              <a:pPr/>
              <a:t>17/9/2015</a:t>
            </a:fld>
            <a:endParaRPr lang="el-GR"/>
          </a:p>
        </p:txBody>
      </p:sp>
      <p:sp>
        <p:nvSpPr>
          <p:cNvPr id="10" name="9 - Θέση αριθμού διαφάνειας"/>
          <p:cNvSpPr>
            <a:spLocks noGrp="1"/>
          </p:cNvSpPr>
          <p:nvPr>
            <p:ph type="sldNum" sz="quarter" idx="16"/>
          </p:nvPr>
        </p:nvSpPr>
        <p:spPr/>
        <p:txBody>
          <a:bodyPr rtlCol="0"/>
          <a:lstStyle/>
          <a:p>
            <a:fld id="{C3FCE671-21C5-4C9B-85E4-C37467A62E29}"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49CE3EF0-8153-4B72-B68F-59CC3342B132}" type="datetimeFigureOut">
              <a:rPr lang="el-GR" smtClean="0"/>
              <a:pPr/>
              <a:t>17/9/2015</a:t>
            </a:fld>
            <a:endParaRPr lang="el-GR"/>
          </a:p>
        </p:txBody>
      </p:sp>
      <p:sp>
        <p:nvSpPr>
          <p:cNvPr id="12" name="11 - Θέση αριθμού διαφάνειας"/>
          <p:cNvSpPr>
            <a:spLocks noGrp="1"/>
          </p:cNvSpPr>
          <p:nvPr>
            <p:ph type="sldNum" sz="quarter" idx="16"/>
          </p:nvPr>
        </p:nvSpPr>
        <p:spPr/>
        <p:txBody>
          <a:bodyPr rtlCol="0"/>
          <a:lstStyle/>
          <a:p>
            <a:fld id="{C3FCE671-21C5-4C9B-85E4-C37467A62E29}"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9CE3EF0-8153-4B72-B68F-59CC3342B132}" type="datetimeFigureOut">
              <a:rPr lang="el-GR" smtClean="0"/>
              <a:pPr/>
              <a:t>17/9/2015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C3FCE671-21C5-4C9B-85E4-C37467A62E2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CE3EF0-8153-4B72-B68F-59CC3342B132}" type="datetimeFigureOut">
              <a:rPr lang="el-GR" smtClean="0"/>
              <a:pPr/>
              <a:t>17/9/2015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C3FCE671-21C5-4C9B-85E4-C37467A62E2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9CE3EF0-8153-4B72-B68F-59CC3342B132}" type="datetimeFigureOut">
              <a:rPr lang="el-GR" smtClean="0"/>
              <a:pPr/>
              <a:t>17/9/2015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C3FCE671-21C5-4C9B-85E4-C37467A62E29}"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49CE3EF0-8153-4B72-B68F-59CC3342B132}" type="datetimeFigureOut">
              <a:rPr lang="el-GR" smtClean="0"/>
              <a:pPr/>
              <a:t>17/9/2015</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C3FCE671-21C5-4C9B-85E4-C37467A62E29}"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9CE3EF0-8153-4B72-B68F-59CC3342B132}" type="datetimeFigureOut">
              <a:rPr lang="el-GR" smtClean="0"/>
              <a:pPr/>
              <a:t>17/9/2015</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3FCE671-21C5-4C9B-85E4-C37467A62E2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acropolis-athena.gr/"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repository.acropolis-education.gr/acr_edu/handle/11174/21"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parthenonfrieze.gr/"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parthenonfrieze.gr/"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parthenonfrieze.gr/"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parthenonfrieze.gr/" TargetMode="Externa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repository.acropolis-education.gr/acr_edu/?locale=el"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repository.parthenonfrieze.gr/frieze/"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www.parthenonfrieze.gr/" TargetMode="External"/><Relationship Id="rId3" Type="http://schemas.openxmlformats.org/officeDocument/2006/relationships/image" Target="../media/image6.png"/><Relationship Id="rId7" Type="http://schemas.openxmlformats.org/officeDocument/2006/relationships/hyperlink" Target="http://www.acropolis-athena.g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70" descr="logo-ekt"/>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8661" b="5733"/>
          <a:stretch>
            <a:fillRect/>
          </a:stretch>
        </p:blipFill>
        <p:spPr bwMode="auto">
          <a:xfrm>
            <a:off x="242857" y="71414"/>
            <a:ext cx="1266825" cy="1685925"/>
          </a:xfrm>
          <a:prstGeom prst="rect">
            <a:avLst/>
          </a:prstGeom>
          <a:noFill/>
          <a:ln>
            <a:noFill/>
          </a:ln>
        </p:spPr>
      </p:pic>
      <p:sp>
        <p:nvSpPr>
          <p:cNvPr id="5" name="4 - TextBox"/>
          <p:cNvSpPr txBox="1"/>
          <p:nvPr/>
        </p:nvSpPr>
        <p:spPr>
          <a:xfrm>
            <a:off x="1714480" y="212991"/>
            <a:ext cx="7164582" cy="584775"/>
          </a:xfrm>
          <a:prstGeom prst="rect">
            <a:avLst/>
          </a:prstGeom>
          <a:noFill/>
        </p:spPr>
        <p:txBody>
          <a:bodyPr wrap="square" rtlCol="0">
            <a:spAutoFit/>
          </a:bodyPr>
          <a:lstStyle/>
          <a:p>
            <a:r>
              <a:rPr lang="x-none" sz="1400" b="1" smtClean="0">
                <a:latin typeface="Century Gothic" pitchFamily="34" charset="0"/>
              </a:rPr>
              <a:t>Έργο:</a:t>
            </a:r>
            <a:r>
              <a:rPr lang="en-US" sz="1400" b="1" dirty="0" smtClean="0">
                <a:latin typeface="Century Gothic" pitchFamily="34" charset="0"/>
              </a:rPr>
              <a:t> </a:t>
            </a:r>
            <a:r>
              <a:rPr lang="el-GR" sz="1400" b="1" dirty="0" smtClean="0">
                <a:latin typeface="Century Gothic" pitchFamily="34" charset="0"/>
              </a:rPr>
              <a:t> </a:t>
            </a:r>
            <a:r>
              <a:rPr lang="x-none" sz="1400" b="1" smtClean="0">
                <a:latin typeface="Century Gothic" pitchFamily="34" charset="0"/>
              </a:rPr>
              <a:t>Παραγωγή εκ</a:t>
            </a:r>
            <a:r>
              <a:rPr lang="el-GR" sz="1400" b="1" dirty="0" smtClean="0">
                <a:latin typeface="Century Gothic" pitchFamily="34" charset="0"/>
              </a:rPr>
              <a:t>π</a:t>
            </a:r>
            <a:r>
              <a:rPr lang="x-none" sz="1400" b="1" smtClean="0">
                <a:latin typeface="Century Gothic" pitchFamily="34" charset="0"/>
              </a:rPr>
              <a:t>αιδευτικού </a:t>
            </a:r>
            <a:r>
              <a:rPr lang="x-none" sz="1400" b="1">
                <a:latin typeface="Century Gothic" pitchFamily="34" charset="0"/>
              </a:rPr>
              <a:t>&amp; επιμορφωτικού υλικού</a:t>
            </a:r>
            <a:endParaRPr lang="el-GR" sz="1400" dirty="0">
              <a:latin typeface="Century Gothic" pitchFamily="34" charset="0"/>
            </a:endParaRPr>
          </a:p>
          <a:p>
            <a:pPr marL="717550"/>
            <a:endParaRPr lang="el-GR" sz="400" b="1" dirty="0" smtClean="0">
              <a:latin typeface="Century Gothic" pitchFamily="34" charset="0"/>
            </a:endParaRPr>
          </a:p>
          <a:p>
            <a:pPr marL="623888"/>
            <a:r>
              <a:rPr lang="el-GR" sz="1400" b="1" dirty="0" smtClean="0">
                <a:latin typeface="Century Gothic" pitchFamily="34" charset="0"/>
              </a:rPr>
              <a:t>(</a:t>
            </a:r>
            <a:r>
              <a:rPr lang="x-none" sz="1400" b="1" smtClean="0">
                <a:latin typeface="Century Gothic" pitchFamily="34" charset="0"/>
              </a:rPr>
              <a:t>με </a:t>
            </a:r>
            <a:r>
              <a:rPr lang="x-none" sz="1400" b="1">
                <a:latin typeface="Century Gothic" pitchFamily="34" charset="0"/>
              </a:rPr>
              <a:t>χρήση social networks – user generated content</a:t>
            </a:r>
            <a:r>
              <a:rPr lang="x-none" sz="1400" b="1" smtClean="0">
                <a:latin typeface="Century Gothic" pitchFamily="34" charset="0"/>
              </a:rPr>
              <a:t>)</a:t>
            </a:r>
            <a:endParaRPr lang="el-GR" sz="1400" dirty="0">
              <a:latin typeface="Century Gothic" pitchFamily="34" charset="0"/>
            </a:endParaRPr>
          </a:p>
        </p:txBody>
      </p:sp>
      <p:pic>
        <p:nvPicPr>
          <p:cNvPr id="6" name="Picture 2072" descr="\\filesrv.ekt.gr\userdocs\dtrian\My Documents\Copy of My Documents\Περί ΕΚΤ\LOGO\ESPA2013_LOGO.jp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3333" b="13333"/>
          <a:stretch>
            <a:fillRect/>
          </a:stretch>
        </p:blipFill>
        <p:spPr bwMode="auto">
          <a:xfrm>
            <a:off x="1714480" y="1204900"/>
            <a:ext cx="5276850" cy="438150"/>
          </a:xfrm>
          <a:prstGeom prst="rect">
            <a:avLst/>
          </a:prstGeom>
          <a:noFill/>
          <a:ln>
            <a:noFill/>
          </a:ln>
        </p:spPr>
      </p:pic>
      <p:pic>
        <p:nvPicPr>
          <p:cNvPr id="7" name="Picture 2073"/>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532912" y="6143644"/>
            <a:ext cx="1457325" cy="523875"/>
          </a:xfrm>
          <a:prstGeom prst="rect">
            <a:avLst/>
          </a:prstGeom>
          <a:noFill/>
          <a:ln>
            <a:noFill/>
          </a:ln>
        </p:spPr>
      </p:pic>
      <p:sp>
        <p:nvSpPr>
          <p:cNvPr id="8" name="7 - TextBox"/>
          <p:cNvSpPr txBox="1"/>
          <p:nvPr/>
        </p:nvSpPr>
        <p:spPr>
          <a:xfrm>
            <a:off x="2377119" y="6235864"/>
            <a:ext cx="1103828" cy="369332"/>
          </a:xfrm>
          <a:prstGeom prst="rect">
            <a:avLst/>
          </a:prstGeom>
          <a:noFill/>
        </p:spPr>
        <p:txBody>
          <a:bodyPr wrap="none" rtlCol="0">
            <a:spAutoFit/>
          </a:bodyPr>
          <a:lstStyle/>
          <a:p>
            <a:r>
              <a:rPr lang="el-GR" dirty="0" smtClean="0"/>
              <a:t>Ανάδοχος</a:t>
            </a:r>
            <a:endParaRPr lang="el-GR" dirty="0"/>
          </a:p>
        </p:txBody>
      </p:sp>
      <p:sp>
        <p:nvSpPr>
          <p:cNvPr id="9" name="8 - TextBox"/>
          <p:cNvSpPr txBox="1"/>
          <p:nvPr/>
        </p:nvSpPr>
        <p:spPr>
          <a:xfrm>
            <a:off x="785786" y="2428868"/>
            <a:ext cx="184731" cy="369332"/>
          </a:xfrm>
          <a:prstGeom prst="rect">
            <a:avLst/>
          </a:prstGeom>
          <a:noFill/>
        </p:spPr>
        <p:txBody>
          <a:bodyPr wrap="none" rtlCol="0">
            <a:spAutoFit/>
          </a:bodyPr>
          <a:lstStyle/>
          <a:p>
            <a:endParaRPr lang="el-GR" dirty="0"/>
          </a:p>
        </p:txBody>
      </p:sp>
      <p:sp>
        <p:nvSpPr>
          <p:cNvPr id="10" name="9 - TextBox"/>
          <p:cNvSpPr txBox="1"/>
          <p:nvPr/>
        </p:nvSpPr>
        <p:spPr>
          <a:xfrm>
            <a:off x="246557" y="2714620"/>
            <a:ext cx="8643997" cy="2585323"/>
          </a:xfrm>
          <a:prstGeom prst="rect">
            <a:avLst/>
          </a:prstGeom>
          <a:noFill/>
        </p:spPr>
        <p:txBody>
          <a:bodyPr wrap="square" rtlCol="0">
            <a:spAutoFit/>
          </a:bodyPr>
          <a:lstStyle/>
          <a:p>
            <a:r>
              <a:rPr lang="el-GR" sz="1600" dirty="0" smtClean="0">
                <a:latin typeface="Century Gothic" pitchFamily="34" charset="0"/>
              </a:rPr>
              <a:t>Θεματική ενότητα 2: Αρχαία και Βυζαντινή Ιστορία και Πολιτισμός</a:t>
            </a:r>
          </a:p>
          <a:p>
            <a:endParaRPr lang="el-GR" sz="1600" dirty="0">
              <a:latin typeface="Century Gothic" pitchFamily="34" charset="0"/>
            </a:endParaRPr>
          </a:p>
          <a:p>
            <a:r>
              <a:rPr lang="el-GR" sz="1600" dirty="0" smtClean="0">
                <a:latin typeface="Century Gothic" pitchFamily="34" charset="0"/>
              </a:rPr>
              <a:t>Εκπαιδευτικό σενάριο: </a:t>
            </a:r>
            <a:endParaRPr lang="el-GR" dirty="0" smtClean="0">
              <a:latin typeface="Century Gothic" pitchFamily="34" charset="0"/>
            </a:endParaRPr>
          </a:p>
          <a:p>
            <a:r>
              <a:rPr lang="el-GR" b="1" dirty="0" smtClean="0">
                <a:latin typeface="Century Gothic" pitchFamily="34" charset="0"/>
              </a:rPr>
              <a:t>Παρθενώνας</a:t>
            </a:r>
            <a:r>
              <a:rPr lang="el-GR" b="1" dirty="0">
                <a:latin typeface="Century Gothic" pitchFamily="34" charset="0"/>
              </a:rPr>
              <a:t>: ένας ναός για την Αθηνά, το σύμβολο μιας </a:t>
            </a:r>
            <a:r>
              <a:rPr lang="el-GR" b="1" dirty="0" smtClean="0">
                <a:latin typeface="Century Gothic" pitchFamily="34" charset="0"/>
              </a:rPr>
              <a:t>πόλης</a:t>
            </a:r>
          </a:p>
          <a:p>
            <a:endParaRPr lang="el-GR" b="1" dirty="0" smtClean="0">
              <a:latin typeface="Century Gothic" pitchFamily="34" charset="0"/>
            </a:endParaRPr>
          </a:p>
          <a:p>
            <a:endParaRPr lang="el-GR" b="1" dirty="0">
              <a:latin typeface="Century Gothic" pitchFamily="34" charset="0"/>
            </a:endParaRPr>
          </a:p>
          <a:p>
            <a:r>
              <a:rPr lang="el-GR" sz="1400" b="1" dirty="0" smtClean="0">
                <a:latin typeface="Century Gothic" pitchFamily="34" charset="0"/>
              </a:rPr>
              <a:t>Δρ. Αλεξάνδρα Σ. </a:t>
            </a:r>
            <a:r>
              <a:rPr lang="el-GR" sz="1400" b="1" dirty="0" err="1" smtClean="0">
                <a:latin typeface="Century Gothic" pitchFamily="34" charset="0"/>
              </a:rPr>
              <a:t>Σφυρόερα</a:t>
            </a:r>
            <a:r>
              <a:rPr lang="el-GR" sz="1400" b="1" dirty="0" smtClean="0">
                <a:latin typeface="Century Gothic" pitchFamily="34" charset="0"/>
              </a:rPr>
              <a:t>, </a:t>
            </a:r>
            <a:r>
              <a:rPr lang="el-GR" sz="1200" dirty="0" smtClean="0">
                <a:latin typeface="Century Gothic" pitchFamily="34" charset="0"/>
              </a:rPr>
              <a:t>αρχαιολόγος</a:t>
            </a:r>
            <a:r>
              <a:rPr lang="en-US" sz="1200" dirty="0" smtClean="0">
                <a:latin typeface="Century Gothic" pitchFamily="34" charset="0"/>
              </a:rPr>
              <a:t>, </a:t>
            </a:r>
            <a:r>
              <a:rPr lang="el-GR" sz="1200" dirty="0" smtClean="0">
                <a:latin typeface="Century Gothic" pitchFamily="34" charset="0"/>
              </a:rPr>
              <a:t>μέλος Εργαστηριακού Διδακτικού Προσωπικού (ΕΔΙΠ)</a:t>
            </a:r>
            <a:r>
              <a:rPr lang="el-GR" sz="1400" dirty="0" smtClean="0">
                <a:latin typeface="Century Gothic" pitchFamily="34" charset="0"/>
              </a:rPr>
              <a:t> </a:t>
            </a:r>
            <a:endParaRPr lang="en-US" sz="1400" dirty="0" smtClean="0">
              <a:latin typeface="Century Gothic" pitchFamily="34" charset="0"/>
            </a:endParaRPr>
          </a:p>
          <a:p>
            <a:r>
              <a:rPr lang="el-GR" sz="1400" dirty="0" smtClean="0">
                <a:latin typeface="Century Gothic" pitchFamily="34" charset="0"/>
              </a:rPr>
              <a:t>Μουσείο Αρχαιολογίας και Ιστορίας της Τέχνης, Τμήμα Ιστορίας και Αρχαιολογίας</a:t>
            </a:r>
          </a:p>
          <a:p>
            <a:r>
              <a:rPr lang="el-GR" sz="1400" dirty="0" smtClean="0">
                <a:latin typeface="Century Gothic" pitchFamily="34" charset="0"/>
              </a:rPr>
              <a:t>Εθνικό και </a:t>
            </a:r>
            <a:r>
              <a:rPr lang="el-GR" sz="1400" dirty="0" err="1" smtClean="0">
                <a:latin typeface="Century Gothic" pitchFamily="34" charset="0"/>
              </a:rPr>
              <a:t>Καποδαστριακό</a:t>
            </a:r>
            <a:r>
              <a:rPr lang="el-GR" sz="1400" dirty="0" smtClean="0">
                <a:latin typeface="Century Gothic" pitchFamily="34" charset="0"/>
              </a:rPr>
              <a:t> Πανεπιστήμιο Αθηνών </a:t>
            </a:r>
            <a:endParaRPr lang="el-GR" sz="1400" dirty="0">
              <a:latin typeface="Century Gothic" pitchFamily="34" charset="0"/>
            </a:endParaRP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290848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Γενικοί παιδαγωγικοί στόχοι: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Οι μαθητές να </a:t>
            </a:r>
            <a:r>
              <a:rPr lang="el-GR" sz="1600" dirty="0">
                <a:solidFill>
                  <a:schemeClr val="tx2"/>
                </a:solidFill>
                <a:latin typeface="Century Gothic" pitchFamily="34" charset="0"/>
              </a:rPr>
              <a:t>μυηθούν στην μέθοδο εργασίας των ιστορικών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και αρχαιολόγων</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να </a:t>
            </a:r>
            <a:r>
              <a:rPr lang="el-GR" sz="1600" dirty="0">
                <a:solidFill>
                  <a:schemeClr val="tx2"/>
                </a:solidFill>
                <a:latin typeface="Century Gothic" pitchFamily="34" charset="0"/>
              </a:rPr>
              <a:t>αποκτήσουν </a:t>
            </a:r>
            <a:r>
              <a:rPr lang="el-GR" sz="1600" dirty="0" smtClean="0">
                <a:solidFill>
                  <a:schemeClr val="tx2"/>
                </a:solidFill>
                <a:latin typeface="Century Gothic" pitchFamily="34" charset="0"/>
              </a:rPr>
              <a:t>συνολική </a:t>
            </a:r>
            <a:r>
              <a:rPr lang="el-GR" sz="1600" dirty="0">
                <a:solidFill>
                  <a:schemeClr val="tx2"/>
                </a:solidFill>
                <a:latin typeface="Century Gothic" pitchFamily="34" charset="0"/>
              </a:rPr>
              <a:t>αντίληψη για την Ακρόπολη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και </a:t>
            </a:r>
            <a:r>
              <a:rPr lang="el-GR" sz="1600" dirty="0">
                <a:solidFill>
                  <a:schemeClr val="tx2"/>
                </a:solidFill>
                <a:latin typeface="Century Gothic" pitchFamily="34" charset="0"/>
              </a:rPr>
              <a:t>ειδικότερα για τον </a:t>
            </a:r>
            <a:r>
              <a:rPr lang="el-GR" sz="1600" dirty="0" smtClean="0">
                <a:solidFill>
                  <a:schemeClr val="tx2"/>
                </a:solidFill>
                <a:latin typeface="Century Gothic" pitchFamily="34" charset="0"/>
              </a:rPr>
              <a:t>Παρθενώνα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να </a:t>
            </a:r>
            <a:r>
              <a:rPr lang="el-GR" sz="1600" dirty="0">
                <a:solidFill>
                  <a:schemeClr val="tx2"/>
                </a:solidFill>
                <a:latin typeface="Century Gothic" pitchFamily="34" charset="0"/>
              </a:rPr>
              <a:t>αναπτύξουν τις αναλυτικές και συνθετικές ικανότητές </a:t>
            </a:r>
            <a:r>
              <a:rPr lang="el-GR" sz="1600" dirty="0" smtClean="0">
                <a:solidFill>
                  <a:schemeClr val="tx2"/>
                </a:solidFill>
                <a:latin typeface="Century Gothic" pitchFamily="34" charset="0"/>
              </a:rPr>
              <a:t>τους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να </a:t>
            </a:r>
            <a:r>
              <a:rPr lang="el-GR" sz="1600" dirty="0">
                <a:solidFill>
                  <a:schemeClr val="tx2"/>
                </a:solidFill>
                <a:latin typeface="Century Gothic" pitchFamily="34" charset="0"/>
              </a:rPr>
              <a:t>εξελίξουν τις </a:t>
            </a:r>
            <a:r>
              <a:rPr lang="el-GR" sz="1600" dirty="0" err="1">
                <a:solidFill>
                  <a:schemeClr val="tx2"/>
                </a:solidFill>
                <a:latin typeface="Century Gothic" pitchFamily="34" charset="0"/>
              </a:rPr>
              <a:t>ομαδοσυνεργατικές</a:t>
            </a:r>
            <a:r>
              <a:rPr lang="el-GR" sz="1600" dirty="0">
                <a:solidFill>
                  <a:schemeClr val="tx2"/>
                </a:solidFill>
                <a:latin typeface="Century Gothic" pitchFamily="34" charset="0"/>
              </a:rPr>
              <a:t> δεξιότητές </a:t>
            </a:r>
            <a:r>
              <a:rPr lang="el-GR" sz="1600" dirty="0" smtClean="0">
                <a:solidFill>
                  <a:schemeClr val="tx2"/>
                </a:solidFill>
                <a:latin typeface="Century Gothic" pitchFamily="34" charset="0"/>
              </a:rPr>
              <a:t>τους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210826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Ειδικοί παιδαγωγικοί στόχοι: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να </a:t>
            </a:r>
            <a:r>
              <a:rPr lang="el-GR" sz="1600" dirty="0">
                <a:solidFill>
                  <a:schemeClr val="tx2"/>
                </a:solidFill>
                <a:latin typeface="Century Gothic" pitchFamily="34" charset="0"/>
              </a:rPr>
              <a:t>γνωρίσουν </a:t>
            </a:r>
            <a:r>
              <a:rPr lang="el-GR" sz="1600" dirty="0" smtClean="0">
                <a:solidFill>
                  <a:schemeClr val="tx2"/>
                </a:solidFill>
                <a:latin typeface="Century Gothic" pitchFamily="34" charset="0"/>
              </a:rPr>
              <a:t>τα </a:t>
            </a:r>
            <a:r>
              <a:rPr lang="el-GR" sz="1600" dirty="0">
                <a:solidFill>
                  <a:schemeClr val="tx2"/>
                </a:solidFill>
                <a:latin typeface="Century Gothic" pitchFamily="34" charset="0"/>
              </a:rPr>
              <a:t>ειδικά χαρακτηριστικά της Κλασικής εποχής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και </a:t>
            </a:r>
            <a:r>
              <a:rPr lang="el-GR" sz="1600" dirty="0">
                <a:solidFill>
                  <a:schemeClr val="tx2"/>
                </a:solidFill>
                <a:latin typeface="Century Gothic" pitchFamily="34" charset="0"/>
              </a:rPr>
              <a:t>των διαφόρων μορφών τέχνης της (κυρίως αρχιτεκτονικής και γλυπτικής</a:t>
            </a:r>
            <a:r>
              <a:rPr lang="el-GR" sz="1600" dirty="0" smtClean="0">
                <a:solidFill>
                  <a:schemeClr val="tx2"/>
                </a:solidFill>
                <a:latin typeface="Century Gothic" pitchFamily="34" charset="0"/>
              </a:rPr>
              <a:t>)</a:t>
            </a:r>
          </a:p>
          <a:p>
            <a:pPr marL="182563" indent="-182563">
              <a:lnSpc>
                <a:spcPct val="150000"/>
              </a:lnSpc>
              <a:buClr>
                <a:schemeClr val="accent2"/>
              </a:buClr>
              <a:buFont typeface="Wingdings" pitchFamily="2" charset="2"/>
              <a:buChar char="§"/>
            </a:pPr>
            <a:endParaRPr lang="el-GR" sz="8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a:solidFill>
                  <a:schemeClr val="tx2"/>
                </a:solidFill>
                <a:latin typeface="Century Gothic" pitchFamily="34" charset="0"/>
              </a:rPr>
              <a:t> </a:t>
            </a:r>
            <a:r>
              <a:rPr lang="el-GR" sz="1600" dirty="0" smtClean="0">
                <a:solidFill>
                  <a:schemeClr val="tx2"/>
                </a:solidFill>
                <a:latin typeface="Century Gothic" pitchFamily="34" charset="0"/>
              </a:rPr>
              <a:t>την </a:t>
            </a:r>
            <a:r>
              <a:rPr lang="el-GR" sz="1600" dirty="0">
                <a:solidFill>
                  <a:schemeClr val="tx2"/>
                </a:solidFill>
                <a:latin typeface="Century Gothic" pitchFamily="34" charset="0"/>
              </a:rPr>
              <a:t>Ακρόπολη και τα μνημεία της</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3093154"/>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Υλικά: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Η απαραίτητη </a:t>
            </a:r>
            <a:r>
              <a:rPr lang="el-GR" sz="1600" dirty="0">
                <a:solidFill>
                  <a:schemeClr val="tx2"/>
                </a:solidFill>
                <a:latin typeface="Century Gothic" pitchFamily="34" charset="0"/>
              </a:rPr>
              <a:t>υλικοτεχνική υποδομή νέων τεχνολογιών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a:t>
            </a:r>
            <a:r>
              <a:rPr lang="el-GR" sz="1600" dirty="0">
                <a:solidFill>
                  <a:schemeClr val="tx2"/>
                </a:solidFill>
                <a:latin typeface="Century Gothic" pitchFamily="34" charset="0"/>
              </a:rPr>
              <a:t>μεταξύ άλλων, ηλεκτρονικός υπολογιστής, σύνδεση με </a:t>
            </a:r>
            <a:r>
              <a:rPr lang="en-US" sz="1600" dirty="0">
                <a:solidFill>
                  <a:schemeClr val="tx2"/>
                </a:solidFill>
                <a:latin typeface="Century Gothic" pitchFamily="34" charset="0"/>
              </a:rPr>
              <a:t>internet</a:t>
            </a:r>
            <a:r>
              <a:rPr lang="el-GR" sz="1600" dirty="0">
                <a:solidFill>
                  <a:schemeClr val="tx2"/>
                </a:solidFill>
                <a:latin typeface="Century Gothic" pitchFamily="34" charset="0"/>
              </a:rPr>
              <a:t>,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προβολέας </a:t>
            </a:r>
            <a:r>
              <a:rPr lang="el-GR" sz="1600" dirty="0" err="1">
                <a:solidFill>
                  <a:schemeClr val="tx2"/>
                </a:solidFill>
                <a:latin typeface="Century Gothic" pitchFamily="34" charset="0"/>
              </a:rPr>
              <a:t>κ.ά.τ</a:t>
            </a:r>
            <a:r>
              <a:rPr lang="el-GR" sz="1600" dirty="0">
                <a:solidFill>
                  <a:schemeClr val="tx2"/>
                </a:solidFill>
                <a:latin typeface="Century Gothic" pitchFamily="34" charset="0"/>
              </a:rPr>
              <a:t>. </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endParaRPr lang="el-GR" sz="8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Προαιρετικά </a:t>
            </a:r>
            <a:r>
              <a:rPr lang="el-GR" sz="1600" dirty="0">
                <a:solidFill>
                  <a:schemeClr val="tx2"/>
                </a:solidFill>
                <a:latin typeface="Century Gothic" pitchFamily="34" charset="0"/>
              </a:rPr>
              <a:t>θα απαιτηθούν λευκά χαρτιά, πίνακες ανακοινώσεων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και </a:t>
            </a:r>
            <a:r>
              <a:rPr lang="el-GR" sz="1600" dirty="0">
                <a:solidFill>
                  <a:schemeClr val="tx2"/>
                </a:solidFill>
                <a:latin typeface="Century Gothic" pitchFamily="34" charset="0"/>
              </a:rPr>
              <a:t>έγχρωμος </a:t>
            </a:r>
            <a:r>
              <a:rPr lang="el-GR" sz="1600" dirty="0" smtClean="0">
                <a:solidFill>
                  <a:schemeClr val="tx2"/>
                </a:solidFill>
                <a:latin typeface="Century Gothic" pitchFamily="34" charset="0"/>
              </a:rPr>
              <a:t>εκτυπωτής </a:t>
            </a:r>
            <a:endParaRPr lang="el-GR" sz="1600" dirty="0">
              <a:solidFill>
                <a:schemeClr val="tx2"/>
              </a:solidFill>
              <a:latin typeface="Century Gothic" pitchFamily="34" charset="0"/>
            </a:endParaRPr>
          </a:p>
          <a:p>
            <a:pPr marL="182563" indent="-182563">
              <a:buClr>
                <a:schemeClr val="accent2"/>
              </a:buClr>
              <a:buFont typeface="Wingdings" pitchFamily="2" charset="2"/>
              <a:buChar char="§"/>
            </a:pP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2662267"/>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Χρόνος: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b="1" dirty="0" smtClean="0">
                <a:solidFill>
                  <a:schemeClr val="tx2"/>
                </a:solidFill>
                <a:latin typeface="Century Gothic" pitchFamily="34" charset="0"/>
              </a:rPr>
              <a:t>Έξι διδακτικές ώρες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Εισαγωγικές δραστηριότητες (2 διδακτικές ώρες)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Καθοδηγούμενες δραστηριότητες (4 διδακτικές ώρες)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Καταληκτική δραστηριότητα –προαιρετική, μπορεί να πραγματοποιηθεί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εκτός διδακτικού ωραρίου</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1554272"/>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Αριθμός συμμετεχόντων: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b="1" dirty="0" smtClean="0">
                <a:solidFill>
                  <a:schemeClr val="tx2"/>
                </a:solidFill>
                <a:latin typeface="Century Gothic" pitchFamily="34" charset="0"/>
              </a:rPr>
              <a:t>20-25 άτομα</a:t>
            </a:r>
            <a:r>
              <a:rPr lang="el-GR" sz="1600" dirty="0" smtClean="0">
                <a:solidFill>
                  <a:schemeClr val="tx2"/>
                </a:solidFill>
                <a:latin typeface="Century Gothic" pitchFamily="34" charset="0"/>
              </a:rPr>
              <a:t>, που </a:t>
            </a:r>
            <a:r>
              <a:rPr lang="el-GR" sz="1600" dirty="0">
                <a:solidFill>
                  <a:schemeClr val="tx2"/>
                </a:solidFill>
                <a:latin typeface="Century Gothic" pitchFamily="34" charset="0"/>
              </a:rPr>
              <a:t>θα δουλέψουν με τη μορφή ομάδων, </a:t>
            </a:r>
            <a:endParaRPr lang="el-GR" sz="1600"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ζευγαριών και ατομικά</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714488"/>
            <a:ext cx="7858180" cy="4139595"/>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Δεξιότητες των μαθητών που καλλιεργούνται: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συνθετική </a:t>
            </a:r>
            <a:r>
              <a:rPr lang="el-GR" sz="1600" dirty="0">
                <a:solidFill>
                  <a:schemeClr val="tx2"/>
                </a:solidFill>
                <a:latin typeface="Century Gothic" pitchFamily="34" charset="0"/>
              </a:rPr>
              <a:t>και αναλυτική </a:t>
            </a:r>
            <a:r>
              <a:rPr lang="el-GR" sz="1600" dirty="0" smtClean="0">
                <a:solidFill>
                  <a:schemeClr val="tx2"/>
                </a:solidFill>
                <a:latin typeface="Century Gothic" pitchFamily="34" charset="0"/>
              </a:rPr>
              <a:t>ικανότητα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μνήμη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αυτοσυγκέντρωση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παρατηρητικότητα</a:t>
            </a:r>
          </a:p>
          <a:p>
            <a:pPr marL="182563" indent="-182563">
              <a:lnSpc>
                <a:spcPct val="150000"/>
              </a:lnSpc>
              <a:buClr>
                <a:schemeClr val="accent2"/>
              </a:buClr>
              <a:buFont typeface="Wingdings" pitchFamily="2" charset="2"/>
              <a:buChar char="§"/>
            </a:pPr>
            <a:r>
              <a:rPr lang="el-GR" sz="1600" dirty="0" err="1" smtClean="0">
                <a:solidFill>
                  <a:schemeClr val="tx2"/>
                </a:solidFill>
                <a:latin typeface="Century Gothic" pitchFamily="34" charset="0"/>
              </a:rPr>
              <a:t>συνεργατικότητα</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δημιουργικότητα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κινητοποίηση </a:t>
            </a:r>
            <a:r>
              <a:rPr lang="el-GR" sz="1600" dirty="0">
                <a:solidFill>
                  <a:schemeClr val="tx2"/>
                </a:solidFill>
                <a:latin typeface="Century Gothic" pitchFamily="34" charset="0"/>
              </a:rPr>
              <a:t>της κριτικής </a:t>
            </a:r>
            <a:r>
              <a:rPr lang="el-GR" sz="1600" dirty="0" smtClean="0">
                <a:solidFill>
                  <a:schemeClr val="tx2"/>
                </a:solidFill>
                <a:latin typeface="Century Gothic" pitchFamily="34" charset="0"/>
              </a:rPr>
              <a:t>σκέψης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κατανόηση </a:t>
            </a:r>
            <a:r>
              <a:rPr lang="el-GR" sz="1600" dirty="0">
                <a:solidFill>
                  <a:schemeClr val="tx2"/>
                </a:solidFill>
                <a:latin typeface="Century Gothic" pitchFamily="34" charset="0"/>
              </a:rPr>
              <a:t>και </a:t>
            </a:r>
            <a:r>
              <a:rPr lang="el-GR" sz="1600" dirty="0" smtClean="0">
                <a:solidFill>
                  <a:schemeClr val="tx2"/>
                </a:solidFill>
                <a:latin typeface="Century Gothic" pitchFamily="34" charset="0"/>
              </a:rPr>
              <a:t>συγγραφή κειμένου</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χρήση </a:t>
            </a:r>
            <a:r>
              <a:rPr lang="el-GR" sz="1600" dirty="0">
                <a:solidFill>
                  <a:schemeClr val="tx2"/>
                </a:solidFill>
                <a:latin typeface="Century Gothic" pitchFamily="34" charset="0"/>
              </a:rPr>
              <a:t>τεχνολογικών </a:t>
            </a:r>
            <a:r>
              <a:rPr lang="el-GR" sz="1600" dirty="0" smtClean="0">
                <a:solidFill>
                  <a:schemeClr val="tx2"/>
                </a:solidFill>
                <a:latin typeface="Century Gothic" pitchFamily="34" charset="0"/>
              </a:rPr>
              <a:t>εργαλείων</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2292935"/>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Χώροι </a:t>
            </a:r>
            <a:r>
              <a:rPr lang="en-US" b="1" dirty="0" smtClean="0">
                <a:solidFill>
                  <a:schemeClr val="accent2"/>
                </a:solidFill>
                <a:latin typeface="Century Gothic" pitchFamily="34" charset="0"/>
              </a:rPr>
              <a:t> </a:t>
            </a:r>
            <a:r>
              <a:rPr lang="el-GR" b="1" dirty="0" smtClean="0">
                <a:solidFill>
                  <a:schemeClr val="accent2"/>
                </a:solidFill>
                <a:latin typeface="Century Gothic" pitchFamily="34" charset="0"/>
              </a:rPr>
              <a:t>υλοποίησης: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η </a:t>
            </a:r>
            <a:r>
              <a:rPr lang="el-GR" sz="1600" dirty="0">
                <a:solidFill>
                  <a:schemeClr val="tx2"/>
                </a:solidFill>
                <a:latin typeface="Century Gothic" pitchFamily="34" charset="0"/>
              </a:rPr>
              <a:t>Τάξη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το </a:t>
            </a:r>
            <a:r>
              <a:rPr lang="el-GR" sz="1600" dirty="0">
                <a:solidFill>
                  <a:schemeClr val="tx2"/>
                </a:solidFill>
                <a:latin typeface="Century Gothic" pitchFamily="34" charset="0"/>
              </a:rPr>
              <a:t>Εργαστήριο </a:t>
            </a:r>
            <a:r>
              <a:rPr lang="el-GR" sz="1600" dirty="0" smtClean="0">
                <a:solidFill>
                  <a:schemeClr val="tx2"/>
                </a:solidFill>
                <a:latin typeface="Century Gothic" pitchFamily="34" charset="0"/>
              </a:rPr>
              <a:t>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προαιρετικά, το Εργαστήριο </a:t>
            </a:r>
            <a:r>
              <a:rPr lang="el-GR" sz="1600" dirty="0">
                <a:solidFill>
                  <a:schemeClr val="tx2"/>
                </a:solidFill>
                <a:latin typeface="Century Gothic" pitchFamily="34" charset="0"/>
              </a:rPr>
              <a:t>Εικαστικών, η Βιβλιοθήκη </a:t>
            </a:r>
            <a:endParaRPr lang="el-GR" sz="1600" dirty="0" smtClean="0">
              <a:solidFill>
                <a:schemeClr val="tx2"/>
              </a:solidFill>
              <a:latin typeface="Century Gothic" pitchFamily="34" charset="0"/>
            </a:endParaRPr>
          </a:p>
          <a:p>
            <a:pPr marL="182563">
              <a:lnSpc>
                <a:spcPct val="150000"/>
              </a:lnSpc>
              <a:buClr>
                <a:schemeClr val="accent2"/>
              </a:buClr>
            </a:pPr>
            <a:r>
              <a:rPr lang="el-GR" sz="1600" dirty="0" smtClean="0">
                <a:solidFill>
                  <a:schemeClr val="tx2"/>
                </a:solidFill>
                <a:latin typeface="Century Gothic" pitchFamily="34" charset="0"/>
              </a:rPr>
              <a:t>και </a:t>
            </a:r>
            <a:r>
              <a:rPr lang="el-GR" sz="1600" dirty="0">
                <a:solidFill>
                  <a:schemeClr val="tx2"/>
                </a:solidFill>
                <a:latin typeface="Century Gothic" pitchFamily="34" charset="0"/>
              </a:rPr>
              <a:t>η Αίθουσα εκδηλώσεων ή άλλοι ανάλογοι </a:t>
            </a:r>
            <a:r>
              <a:rPr lang="el-GR" sz="1600" dirty="0" smtClean="0">
                <a:solidFill>
                  <a:schemeClr val="tx2"/>
                </a:solidFill>
                <a:latin typeface="Century Gothic" pitchFamily="34" charset="0"/>
              </a:rPr>
              <a:t>χώροι</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500174"/>
            <a:ext cx="7858180" cy="146193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1</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Εισαγωγική Δραστηριότητα:</a:t>
            </a:r>
          </a:p>
          <a:p>
            <a:pPr marL="715963" indent="-715963">
              <a:lnSpc>
                <a:spcPct val="150000"/>
              </a:lnSpc>
            </a:pPr>
            <a:r>
              <a:rPr lang="el-GR" b="1" dirty="0" smtClean="0">
                <a:solidFill>
                  <a:schemeClr val="accent2"/>
                </a:solidFill>
                <a:latin typeface="Century Gothic" pitchFamily="34" charset="0"/>
              </a:rPr>
              <a:t>Θέμα: </a:t>
            </a:r>
            <a:r>
              <a:rPr lang="el-GR" b="1" dirty="0">
                <a:solidFill>
                  <a:schemeClr val="tx2"/>
                </a:solidFill>
                <a:latin typeface="Century Gothic" pitchFamily="34" charset="0"/>
              </a:rPr>
              <a:t>Η θεά Αθηνά και η σχέση της με την ομώνυμη πόλη. </a:t>
            </a:r>
            <a:endParaRPr lang="el-GR" b="1" dirty="0" smtClean="0">
              <a:solidFill>
                <a:schemeClr val="tx2"/>
              </a:solidFill>
              <a:latin typeface="Century Gothic" pitchFamily="34" charset="0"/>
            </a:endParaRPr>
          </a:p>
          <a:p>
            <a:pPr marL="715963">
              <a:lnSpc>
                <a:spcPct val="150000"/>
              </a:lnSpc>
            </a:pPr>
            <a:r>
              <a:rPr lang="el-GR" b="1" dirty="0" smtClean="0">
                <a:solidFill>
                  <a:schemeClr val="tx2"/>
                </a:solidFill>
                <a:latin typeface="Century Gothic" pitchFamily="34" charset="0"/>
              </a:rPr>
              <a:t>Οι </a:t>
            </a:r>
            <a:r>
              <a:rPr lang="el-GR" b="1" dirty="0">
                <a:solidFill>
                  <a:schemeClr val="tx2"/>
                </a:solidFill>
                <a:latin typeface="Century Gothic" pitchFamily="34" charset="0"/>
              </a:rPr>
              <a:t>θεϊκές υποστάσεις της</a:t>
            </a:r>
            <a:r>
              <a:rPr lang="el-GR" b="1" dirty="0" smtClean="0">
                <a:solidFill>
                  <a:schemeClr val="tx2"/>
                </a:solidFill>
                <a:latin typeface="Century Gothic" pitchFamily="34" charset="0"/>
              </a:rPr>
              <a:t>.</a:t>
            </a:r>
            <a:endParaRPr lang="el-GR" sz="1600" b="1" i="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3068202"/>
            <a:ext cx="7858180" cy="1692771"/>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 στην εφαρμογή του ΕΚΤ </a:t>
            </a:r>
            <a:r>
              <a:rPr lang="el-GR" sz="1600" b="1" dirty="0" smtClean="0">
                <a:solidFill>
                  <a:schemeClr val="tx2"/>
                </a:solidFill>
                <a:latin typeface="Century Gothic" pitchFamily="34" charset="0"/>
              </a:rPr>
              <a:t>«Αθηνά, η θεά της Ακρόπολης» </a:t>
            </a:r>
          </a:p>
          <a:p>
            <a:pPr marL="182563" indent="-4763">
              <a:lnSpc>
                <a:spcPct val="150000"/>
              </a:lnSpc>
              <a:buClr>
                <a:schemeClr val="accent2"/>
              </a:buClr>
            </a:pPr>
            <a:r>
              <a:rPr lang="el-GR" sz="1600" dirty="0" smtClean="0">
                <a:solidFill>
                  <a:schemeClr val="tx2"/>
                </a:solidFill>
                <a:latin typeface="Century Gothic" pitchFamily="34" charset="0"/>
              </a:rPr>
              <a:t>και στο </a:t>
            </a:r>
            <a:r>
              <a:rPr lang="el-GR" sz="1600" b="1" dirty="0" smtClean="0">
                <a:solidFill>
                  <a:schemeClr val="tx2"/>
                </a:solidFill>
                <a:latin typeface="Century Gothic" pitchFamily="34" charset="0"/>
              </a:rPr>
              <a:t>Αποθετήριο εκπαιδευτικού περιεχομένου για την Ακρόπολη</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64890"/>
            <a:ext cx="7858180" cy="1184940"/>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1</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Εισαγωγική Δραστηριότητα:</a:t>
            </a:r>
          </a:p>
          <a:p>
            <a:pPr marL="715963" indent="-715963">
              <a:lnSpc>
                <a:spcPct val="150000"/>
              </a:lnSpc>
            </a:pPr>
            <a:r>
              <a:rPr lang="el-GR" sz="1400" dirty="0" smtClean="0">
                <a:solidFill>
                  <a:schemeClr val="accent2"/>
                </a:solidFill>
                <a:latin typeface="Century Gothic" pitchFamily="34" charset="0"/>
              </a:rPr>
              <a:t>Θέμα: </a:t>
            </a:r>
            <a:r>
              <a:rPr lang="el-GR" sz="1400" b="1" dirty="0">
                <a:solidFill>
                  <a:schemeClr val="tx2"/>
                </a:solidFill>
                <a:latin typeface="Century Gothic" pitchFamily="34" charset="0"/>
              </a:rPr>
              <a:t>Η θεά Αθηνά και η σχέση της με την ομώνυμη πόλη. </a:t>
            </a:r>
            <a:endParaRPr lang="el-GR" sz="1400" b="1" dirty="0" smtClean="0">
              <a:solidFill>
                <a:schemeClr val="tx2"/>
              </a:solidFill>
              <a:latin typeface="Century Gothic" pitchFamily="34" charset="0"/>
            </a:endParaRPr>
          </a:p>
          <a:p>
            <a:pPr marL="538163">
              <a:lnSpc>
                <a:spcPct val="150000"/>
              </a:lnSpc>
            </a:pPr>
            <a:r>
              <a:rPr lang="el-GR" sz="1400" b="1" dirty="0" smtClean="0">
                <a:solidFill>
                  <a:schemeClr val="tx2"/>
                </a:solidFill>
                <a:latin typeface="Century Gothic" pitchFamily="34" charset="0"/>
              </a:rPr>
              <a:t>Οι </a:t>
            </a:r>
            <a:r>
              <a:rPr lang="el-GR" sz="1400" b="1" dirty="0">
                <a:solidFill>
                  <a:schemeClr val="tx2"/>
                </a:solidFill>
                <a:latin typeface="Century Gothic" pitchFamily="34" charset="0"/>
              </a:rPr>
              <a:t>θεϊκές υποστάσεις της</a:t>
            </a:r>
            <a:r>
              <a:rPr lang="el-GR" sz="1400" b="1" dirty="0" smtClean="0">
                <a:solidFill>
                  <a:schemeClr val="tx2"/>
                </a:solidFill>
                <a:latin typeface="Century Gothic" pitchFamily="34" charset="0"/>
              </a:rPr>
              <a:t>.</a:t>
            </a:r>
            <a:endParaRPr lang="el-GR" sz="1200" b="1" i="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9292"/>
            <a:ext cx="7858180" cy="3216265"/>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Καταγραφή των υποστάσεων της θεάς Αθηνάς στον πίνακα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Περιήγηση στην εφαρμογή </a:t>
            </a:r>
            <a:r>
              <a:rPr lang="el-GR" sz="1600" b="1" i="1" dirty="0" smtClean="0">
                <a:solidFill>
                  <a:schemeClr val="tx2"/>
                </a:solidFill>
                <a:latin typeface="Century Gothic" pitchFamily="34" charset="0"/>
                <a:hlinkClick r:id="rId5"/>
              </a:rPr>
              <a:t>«Αθηνά, η θεά της Ακρόπολης»</a:t>
            </a:r>
            <a:endParaRPr lang="el-GR" sz="1600" b="1" i="1"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Μελέτη πληροφοριών κάθε έργου</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Διορθώσεις / συμπληρώσεις των υποστάσεων της Αθηνάς στον πίνακα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Συζήτηση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Θέματα για ανάλυση / ανάπτυξη στο σπίτι υπό τη μορφή </a:t>
            </a:r>
            <a:r>
              <a:rPr lang="en-US" sz="1600" dirty="0" smtClean="0">
                <a:solidFill>
                  <a:schemeClr val="tx2"/>
                </a:solidFill>
                <a:latin typeface="Century Gothic" pitchFamily="34" charset="0"/>
              </a:rPr>
              <a:t>poster</a:t>
            </a:r>
            <a:r>
              <a:rPr lang="el-GR" sz="1600" dirty="0" smtClean="0">
                <a:solidFill>
                  <a:schemeClr val="tx2"/>
                </a:solidFill>
                <a:latin typeface="Century Gothic" pitchFamily="34" charset="0"/>
              </a:rPr>
              <a:t>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για την προετοιμασία της καταληκτικής δραστηριότητας</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64890"/>
            <a:ext cx="7858180" cy="1184940"/>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1</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Εισαγωγική Δραστηριότητα:</a:t>
            </a:r>
          </a:p>
          <a:p>
            <a:pPr marL="715963" indent="-715963">
              <a:lnSpc>
                <a:spcPct val="150000"/>
              </a:lnSpc>
            </a:pPr>
            <a:r>
              <a:rPr lang="el-GR" sz="1400" dirty="0" smtClean="0">
                <a:solidFill>
                  <a:schemeClr val="accent2"/>
                </a:solidFill>
                <a:latin typeface="Century Gothic" pitchFamily="34" charset="0"/>
              </a:rPr>
              <a:t>Θέμα: </a:t>
            </a:r>
            <a:r>
              <a:rPr lang="el-GR" sz="1400" b="1" dirty="0">
                <a:solidFill>
                  <a:schemeClr val="tx2"/>
                </a:solidFill>
                <a:latin typeface="Century Gothic" pitchFamily="34" charset="0"/>
              </a:rPr>
              <a:t>Η θεά Αθηνά και η σχέση της με την ομώνυμη πόλη. </a:t>
            </a:r>
            <a:endParaRPr lang="el-GR" sz="1400" b="1" dirty="0" smtClean="0">
              <a:solidFill>
                <a:schemeClr val="tx2"/>
              </a:solidFill>
              <a:latin typeface="Century Gothic" pitchFamily="34" charset="0"/>
            </a:endParaRPr>
          </a:p>
          <a:p>
            <a:pPr marL="538163">
              <a:lnSpc>
                <a:spcPct val="150000"/>
              </a:lnSpc>
            </a:pPr>
            <a:r>
              <a:rPr lang="el-GR" sz="1400" b="1" dirty="0" smtClean="0">
                <a:solidFill>
                  <a:schemeClr val="tx2"/>
                </a:solidFill>
                <a:latin typeface="Century Gothic" pitchFamily="34" charset="0"/>
              </a:rPr>
              <a:t>Οι </a:t>
            </a:r>
            <a:r>
              <a:rPr lang="el-GR" sz="1400" b="1" dirty="0">
                <a:solidFill>
                  <a:schemeClr val="tx2"/>
                </a:solidFill>
                <a:latin typeface="Century Gothic" pitchFamily="34" charset="0"/>
              </a:rPr>
              <a:t>θεϊκές υποστάσεις της</a:t>
            </a:r>
            <a:r>
              <a:rPr lang="el-GR" sz="1400" b="1" dirty="0" smtClean="0">
                <a:solidFill>
                  <a:schemeClr val="tx2"/>
                </a:solidFill>
                <a:latin typeface="Century Gothic" pitchFamily="34" charset="0"/>
              </a:rPr>
              <a:t>.</a:t>
            </a:r>
            <a:endParaRPr lang="el-GR" sz="1200" b="1" i="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9292"/>
            <a:ext cx="7858180" cy="1985159"/>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Συνθετική και αναλυτική ικανότητα μαθητών</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το </a:t>
            </a:r>
            <a:r>
              <a:rPr lang="el-GR" sz="1600" b="1" dirty="0" smtClean="0">
                <a:solidFill>
                  <a:schemeClr val="tx2"/>
                </a:solidFill>
                <a:latin typeface="Century Gothic" pitchFamily="34" charset="0"/>
              </a:rPr>
              <a:t>Αποθετήριο εκπαιδευτικού υλικού για την Ακρόπολη</a:t>
            </a:r>
            <a:r>
              <a:rPr lang="el-GR" sz="1600" dirty="0" smtClean="0">
                <a:solidFill>
                  <a:schemeClr val="tx2"/>
                </a:solidFill>
                <a:latin typeface="Century Gothic" pitchFamily="34" charset="0"/>
              </a:rPr>
              <a:t> </a:t>
            </a:r>
            <a:endParaRPr lang="el-GR" sz="1600" b="1" i="1"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6479659" cy="338554"/>
          </a:xfrm>
          <a:prstGeom prst="rect">
            <a:avLst/>
          </a:prstGeom>
          <a:noFill/>
        </p:spPr>
        <p:txBody>
          <a:bodyPr wrap="none" rtlCol="0">
            <a:spAutoFit/>
          </a:bodyPr>
          <a:lstStyle/>
          <a:p>
            <a:r>
              <a:rPr lang="el-GR" sz="1600" dirty="0" smtClean="0">
                <a:solidFill>
                  <a:schemeClr val="tx2"/>
                </a:solidFill>
                <a:latin typeface="Century Gothic" pitchFamily="34" charset="0"/>
              </a:rPr>
              <a:t>Θεματική ενότητα 2: Αρχαία και Βυζαντινή Ιστορία και Πολιτισμός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78" y="1980238"/>
            <a:ext cx="5682966" cy="3108543"/>
          </a:xfrm>
          <a:prstGeom prst="rect">
            <a:avLst/>
          </a:prstGeom>
          <a:noFill/>
        </p:spPr>
        <p:txBody>
          <a:bodyPr wrap="none" rtlCol="0">
            <a:spAutoFit/>
          </a:bodyPr>
          <a:lstStyle/>
          <a:p>
            <a:r>
              <a:rPr lang="el-GR" sz="1400" dirty="0" smtClean="0">
                <a:solidFill>
                  <a:schemeClr val="tx2"/>
                </a:solidFill>
                <a:latin typeface="Century Gothic" pitchFamily="34" charset="0"/>
              </a:rPr>
              <a:t>Εκπαιδευτικό σενάριο: </a:t>
            </a:r>
          </a:p>
          <a:p>
            <a:endParaRPr lang="el-GR" sz="1400" dirty="0" smtClean="0">
              <a:solidFill>
                <a:schemeClr val="tx2"/>
              </a:solidFill>
              <a:latin typeface="Century Gothic" pitchFamily="34" charset="0"/>
            </a:endParaRPr>
          </a:p>
          <a:p>
            <a:pPr>
              <a:lnSpc>
                <a:spcPct val="150000"/>
              </a:lnSpc>
            </a:pPr>
            <a:r>
              <a:rPr lang="el-GR" sz="4400" b="1" dirty="0" smtClean="0">
                <a:solidFill>
                  <a:schemeClr val="tx2"/>
                </a:solidFill>
                <a:latin typeface="Century Gothic" pitchFamily="34" charset="0"/>
              </a:rPr>
              <a:t>Παρθενώνας: </a:t>
            </a:r>
          </a:p>
          <a:p>
            <a:pPr>
              <a:lnSpc>
                <a:spcPct val="150000"/>
              </a:lnSpc>
            </a:pPr>
            <a:r>
              <a:rPr lang="el-GR" sz="3400" b="1" dirty="0" smtClean="0">
                <a:solidFill>
                  <a:schemeClr val="tx2"/>
                </a:solidFill>
                <a:latin typeface="Century Gothic" pitchFamily="34" charset="0"/>
              </a:rPr>
              <a:t>ένας ναός για την Αθηνά, </a:t>
            </a:r>
          </a:p>
          <a:p>
            <a:pPr>
              <a:lnSpc>
                <a:spcPct val="150000"/>
              </a:lnSpc>
            </a:pPr>
            <a:r>
              <a:rPr lang="el-GR" sz="3400" b="1" dirty="0" smtClean="0">
                <a:solidFill>
                  <a:schemeClr val="tx2"/>
                </a:solidFill>
                <a:latin typeface="Century Gothic" pitchFamily="34" charset="0"/>
              </a:rPr>
              <a:t>το σύμβολο μιας πόλης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515096"/>
            <a:ext cx="7858180" cy="1292662"/>
          </a:xfrm>
          <a:prstGeom prst="rect">
            <a:avLst/>
          </a:prstGeom>
          <a:noFill/>
        </p:spPr>
        <p:txBody>
          <a:bodyPr wrap="square" rtlCol="0">
            <a:spAutoFit/>
          </a:bodyPr>
          <a:lstStyle/>
          <a:p>
            <a:pPr>
              <a:lnSpc>
                <a:spcPct val="150000"/>
              </a:lnSpc>
            </a:pPr>
            <a:r>
              <a:rPr lang="en-US" b="1" dirty="0" smtClean="0">
                <a:solidFill>
                  <a:schemeClr val="accent2"/>
                </a:solidFill>
                <a:latin typeface="Century Gothic" pitchFamily="34" charset="0"/>
              </a:rPr>
              <a:t>2</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Εισαγωγική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Η Ακρόπολη πριν τον Παρθενώνα. </a:t>
            </a:r>
          </a:p>
          <a:p>
            <a:pPr marL="712788">
              <a:lnSpc>
                <a:spcPct val="150000"/>
              </a:lnSpc>
            </a:pPr>
            <a:r>
              <a:rPr lang="el-GR" b="1" dirty="0" smtClean="0">
                <a:solidFill>
                  <a:schemeClr val="tx2"/>
                </a:solidFill>
                <a:latin typeface="Century Gothic" pitchFamily="34" charset="0"/>
              </a:rPr>
              <a:t> Η Ακρόπολη την εποχή του Περικλή.</a:t>
            </a:r>
          </a:p>
        </p:txBody>
      </p:sp>
      <p:sp>
        <p:nvSpPr>
          <p:cNvPr id="7" name="5 - TextBox"/>
          <p:cNvSpPr txBox="1"/>
          <p:nvPr/>
        </p:nvSpPr>
        <p:spPr>
          <a:xfrm>
            <a:off x="1000100" y="3068202"/>
            <a:ext cx="7858180" cy="1692771"/>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 στην εφαρμογή του ΕΚΤ </a:t>
            </a:r>
            <a:r>
              <a:rPr lang="el-GR" sz="1600" b="1" dirty="0" smtClean="0">
                <a:solidFill>
                  <a:schemeClr val="tx2"/>
                </a:solidFill>
                <a:latin typeface="Century Gothic" pitchFamily="34" charset="0"/>
              </a:rPr>
              <a:t>«Αθηνά, η θεά της Ακρόπολης» </a:t>
            </a:r>
          </a:p>
          <a:p>
            <a:pPr marL="182563" indent="-4763">
              <a:lnSpc>
                <a:spcPct val="150000"/>
              </a:lnSpc>
              <a:buClr>
                <a:schemeClr val="accent2"/>
              </a:buClr>
            </a:pPr>
            <a:r>
              <a:rPr lang="el-GR" sz="1600" dirty="0" smtClean="0">
                <a:solidFill>
                  <a:schemeClr val="tx2"/>
                </a:solidFill>
                <a:latin typeface="Century Gothic" pitchFamily="34" charset="0"/>
              </a:rPr>
              <a:t>και στο </a:t>
            </a:r>
            <a:r>
              <a:rPr lang="el-GR" sz="1600" b="1" dirty="0" smtClean="0">
                <a:solidFill>
                  <a:schemeClr val="tx2"/>
                </a:solidFill>
                <a:latin typeface="Century Gothic" pitchFamily="34" charset="0"/>
              </a:rPr>
              <a:t>Αποθετήριο εκπαιδευτικού περιεχομένου για την Ακρόπολη</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7" name="5 - TextBox"/>
          <p:cNvSpPr txBox="1"/>
          <p:nvPr/>
        </p:nvSpPr>
        <p:spPr>
          <a:xfrm>
            <a:off x="1000100" y="1509292"/>
            <a:ext cx="7858180" cy="3954929"/>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endParaRPr lang="el-GR" sz="1600"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Παρουσίαση από τον/την εκπαιδευτικό </a:t>
            </a:r>
            <a:r>
              <a:rPr lang="el-GR" sz="1600" dirty="0" smtClean="0">
                <a:solidFill>
                  <a:schemeClr val="tx2"/>
                </a:solidFill>
                <a:latin typeface="Century Gothic" pitchFamily="34" charset="0"/>
              </a:rPr>
              <a:t>των </a:t>
            </a:r>
            <a:r>
              <a:rPr lang="el-GR" sz="1600" dirty="0" smtClean="0">
                <a:solidFill>
                  <a:schemeClr val="tx2"/>
                </a:solidFill>
                <a:latin typeface="Century Gothic" pitchFamily="34" charset="0"/>
              </a:rPr>
              <a:t>οικοδομικών φάσεων </a:t>
            </a:r>
            <a:endParaRPr lang="en-US" sz="1600"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της </a:t>
            </a:r>
            <a:r>
              <a:rPr lang="el-GR" sz="1600" dirty="0" smtClean="0">
                <a:solidFill>
                  <a:schemeClr val="tx2"/>
                </a:solidFill>
                <a:latin typeface="Century Gothic" pitchFamily="34" charset="0"/>
              </a:rPr>
              <a:t>Ακρόπολης πριν την εποχή του </a:t>
            </a:r>
            <a:r>
              <a:rPr lang="el-GR" sz="1600" dirty="0" smtClean="0">
                <a:solidFill>
                  <a:schemeClr val="tx2"/>
                </a:solidFill>
                <a:latin typeface="Century Gothic" pitchFamily="34" charset="0"/>
              </a:rPr>
              <a:t>Περικλή</a:t>
            </a:r>
            <a:r>
              <a:rPr lang="en-US" sz="1600" dirty="0" smtClean="0">
                <a:solidFill>
                  <a:schemeClr val="tx2"/>
                </a:solidFill>
                <a:latin typeface="Century Gothic" pitchFamily="34" charset="0"/>
              </a:rPr>
              <a:t> </a:t>
            </a:r>
            <a:endParaRPr lang="el-GR" sz="1600"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και </a:t>
            </a:r>
            <a:r>
              <a:rPr lang="el-GR" sz="1600" dirty="0" smtClean="0">
                <a:solidFill>
                  <a:schemeClr val="tx2"/>
                </a:solidFill>
                <a:latin typeface="Century Gothic" pitchFamily="34" charset="0"/>
              </a:rPr>
              <a:t>του οικοδομικού προγράμματος του αθηναίου </a:t>
            </a:r>
            <a:r>
              <a:rPr lang="el-GR" sz="1600" dirty="0" smtClean="0">
                <a:solidFill>
                  <a:schemeClr val="tx2"/>
                </a:solidFill>
                <a:latin typeface="Century Gothic" pitchFamily="34" charset="0"/>
              </a:rPr>
              <a:t>στρατηγού</a:t>
            </a:r>
            <a:r>
              <a:rPr lang="en-US" sz="1600" dirty="0" smtClean="0">
                <a:solidFill>
                  <a:schemeClr val="tx2"/>
                </a:solidFill>
                <a:latin typeface="Century Gothic" pitchFamily="34" charset="0"/>
              </a:rPr>
              <a:t> </a:t>
            </a:r>
            <a:endParaRPr lang="el-GR" sz="1600"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με </a:t>
            </a:r>
            <a:r>
              <a:rPr lang="el-GR" sz="1600" dirty="0" smtClean="0">
                <a:solidFill>
                  <a:schemeClr val="tx2"/>
                </a:solidFill>
                <a:latin typeface="Century Gothic" pitchFamily="34" charset="0"/>
              </a:rPr>
              <a:t>κορύφωση τον Παρθενώνα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Οι παρουσιάσεις στηρίζονται σε</a:t>
            </a:r>
            <a:r>
              <a:rPr lang="el-GR" sz="1600" dirty="0" smtClean="0">
                <a:solidFill>
                  <a:schemeClr val="tx2"/>
                </a:solidFill>
                <a:latin typeface="Century Gothic" pitchFamily="34" charset="0"/>
              </a:rPr>
              <a:t> υλικό (π.χ. φωτογραφίες) </a:t>
            </a:r>
          </a:p>
          <a:p>
            <a:pPr marL="182563" indent="-1588">
              <a:lnSpc>
                <a:spcPct val="150000"/>
              </a:lnSpc>
              <a:buClr>
                <a:schemeClr val="accent2"/>
              </a:buClr>
            </a:pPr>
            <a:r>
              <a:rPr lang="el-GR" sz="1600" dirty="0" smtClean="0">
                <a:solidFill>
                  <a:schemeClr val="tx2"/>
                </a:solidFill>
                <a:latin typeface="Century Gothic" pitchFamily="34" charset="0"/>
              </a:rPr>
              <a:t>από τα Αποθετήρια του ΕΚΤ</a:t>
            </a:r>
            <a:endParaRPr lang="en-US"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Θέματα για ανάλυση / ανάπτυξη στο σπίτι υπό τη μορφή </a:t>
            </a:r>
            <a:r>
              <a:rPr lang="en-US" sz="1600" dirty="0" smtClean="0">
                <a:solidFill>
                  <a:schemeClr val="tx2"/>
                </a:solidFill>
                <a:latin typeface="Century Gothic" pitchFamily="34" charset="0"/>
              </a:rPr>
              <a:t>poster</a:t>
            </a:r>
            <a:r>
              <a:rPr lang="el-GR" sz="1600" dirty="0" smtClean="0">
                <a:solidFill>
                  <a:schemeClr val="tx2"/>
                </a:solidFill>
                <a:latin typeface="Century Gothic" pitchFamily="34" charset="0"/>
              </a:rPr>
              <a:t>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για την προετοιμασία της καταληκτικής δραστηριότητας</a:t>
            </a:r>
          </a:p>
          <a:p>
            <a:pPr marL="182563" indent="-182563">
              <a:lnSpc>
                <a:spcPct val="150000"/>
              </a:lnSpc>
              <a:buClr>
                <a:schemeClr val="accent2"/>
              </a:buClr>
            </a:pPr>
            <a:endParaRPr lang="el-GR" sz="1600"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8" name="4 - TextBox"/>
          <p:cNvSpPr txBox="1"/>
          <p:nvPr/>
        </p:nvSpPr>
        <p:spPr>
          <a:xfrm>
            <a:off x="1729872" y="144706"/>
            <a:ext cx="7858180" cy="1015663"/>
          </a:xfrm>
          <a:prstGeom prst="rect">
            <a:avLst/>
          </a:prstGeom>
          <a:noFill/>
        </p:spPr>
        <p:txBody>
          <a:bodyPr wrap="square" rtlCol="0">
            <a:spAutoFit/>
          </a:bodyPr>
          <a:lstStyle/>
          <a:p>
            <a:pPr>
              <a:lnSpc>
                <a:spcPct val="150000"/>
              </a:lnSpc>
            </a:pPr>
            <a:r>
              <a:rPr lang="en-US" sz="1400" dirty="0" smtClean="0">
                <a:solidFill>
                  <a:schemeClr val="accent2"/>
                </a:solidFill>
                <a:latin typeface="Century Gothic" pitchFamily="34" charset="0"/>
              </a:rPr>
              <a:t>2</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Εισαγωγική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Ακρόπολη πριν τον Παρθενώνα. </a:t>
            </a:r>
          </a:p>
          <a:p>
            <a:pPr marL="534988">
              <a:lnSpc>
                <a:spcPct val="150000"/>
              </a:lnSpc>
            </a:pPr>
            <a:r>
              <a:rPr lang="el-GR" sz="1400" b="1" dirty="0" smtClean="0">
                <a:solidFill>
                  <a:schemeClr val="tx2"/>
                </a:solidFill>
                <a:latin typeface="Century Gothic" pitchFamily="34" charset="0"/>
              </a:rPr>
              <a:t>  Η Ακρόπολη την εποχή του Περικλή.</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8" name="4 - TextBox"/>
          <p:cNvSpPr txBox="1"/>
          <p:nvPr/>
        </p:nvSpPr>
        <p:spPr>
          <a:xfrm>
            <a:off x="1729872" y="144706"/>
            <a:ext cx="7858180" cy="1015663"/>
          </a:xfrm>
          <a:prstGeom prst="rect">
            <a:avLst/>
          </a:prstGeom>
          <a:noFill/>
        </p:spPr>
        <p:txBody>
          <a:bodyPr wrap="square" rtlCol="0">
            <a:spAutoFit/>
          </a:bodyPr>
          <a:lstStyle/>
          <a:p>
            <a:pPr>
              <a:lnSpc>
                <a:spcPct val="150000"/>
              </a:lnSpc>
            </a:pPr>
            <a:r>
              <a:rPr lang="en-US" sz="1400" dirty="0" smtClean="0">
                <a:solidFill>
                  <a:schemeClr val="accent2"/>
                </a:solidFill>
                <a:latin typeface="Century Gothic" pitchFamily="34" charset="0"/>
              </a:rPr>
              <a:t>2</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Εισαγωγική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Ακρόπολη πριν τον Παρθενώνα. </a:t>
            </a:r>
          </a:p>
          <a:p>
            <a:pPr marL="534988">
              <a:lnSpc>
                <a:spcPct val="150000"/>
              </a:lnSpc>
            </a:pPr>
            <a:r>
              <a:rPr lang="el-GR" sz="1400" b="1" dirty="0" smtClean="0">
                <a:solidFill>
                  <a:schemeClr val="tx2"/>
                </a:solidFill>
                <a:latin typeface="Century Gothic" pitchFamily="34" charset="0"/>
              </a:rPr>
              <a:t>  Η Ακρόπολη την εποχή του Περικλή.</a:t>
            </a:r>
          </a:p>
        </p:txBody>
      </p:sp>
      <p:sp>
        <p:nvSpPr>
          <p:cNvPr id="6" name="5 - TextBox"/>
          <p:cNvSpPr txBox="1"/>
          <p:nvPr/>
        </p:nvSpPr>
        <p:spPr>
          <a:xfrm>
            <a:off x="1000100" y="1509292"/>
            <a:ext cx="7858180" cy="2723823"/>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Συνθετική και αναλυτική ικανότητα μαθητών, γνώσεις στην αρχαία ιστορία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 </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το </a:t>
            </a:r>
            <a:r>
              <a:rPr lang="el-GR" sz="1600" b="1" dirty="0" smtClean="0">
                <a:solidFill>
                  <a:schemeClr val="tx2"/>
                </a:solidFill>
                <a:latin typeface="Century Gothic" pitchFamily="34" charset="0"/>
              </a:rPr>
              <a:t>Αποθετήριο εκπαιδευτικού υλικού για την Ακρόπολη</a:t>
            </a:r>
            <a:r>
              <a:rPr lang="el-GR" sz="1600" dirty="0" smtClean="0">
                <a:solidFill>
                  <a:schemeClr val="tx2"/>
                </a:solidFill>
                <a:latin typeface="Century Gothic" pitchFamily="34" charset="0"/>
              </a:rPr>
              <a:t> (π.χ. </a:t>
            </a:r>
            <a:r>
              <a:rPr lang="el-GR" sz="1600" dirty="0" smtClean="0">
                <a:solidFill>
                  <a:schemeClr val="tx2"/>
                </a:solidFill>
                <a:latin typeface="Century Gothic" pitchFamily="34" charset="0"/>
              </a:rPr>
              <a:t>το σύνολο ή μέρο</a:t>
            </a:r>
            <a:r>
              <a:rPr lang="el-GR" sz="1600" dirty="0" smtClean="0">
                <a:solidFill>
                  <a:schemeClr val="tx2"/>
                </a:solidFill>
                <a:latin typeface="Century Gothic" pitchFamily="34" charset="0"/>
              </a:rPr>
              <a:t>ς του φυλλαδίου δραστηριοτήτων </a:t>
            </a:r>
            <a:r>
              <a:rPr lang="el-GR" sz="1600" i="1" dirty="0" err="1" smtClean="0">
                <a:latin typeface="Century Gothic" pitchFamily="34" charset="0"/>
                <a:hlinkClick r:id="rId5"/>
              </a:rPr>
              <a:t>Mια</a:t>
            </a:r>
            <a:r>
              <a:rPr lang="el-GR" sz="1600" i="1" dirty="0" smtClean="0">
                <a:latin typeface="Century Gothic" pitchFamily="34" charset="0"/>
                <a:hlinkClick r:id="rId5"/>
              </a:rPr>
              <a:t> μέρα στην </a:t>
            </a:r>
            <a:r>
              <a:rPr lang="el-GR" sz="1600" i="1" dirty="0" err="1" smtClean="0">
                <a:latin typeface="Century Gothic" pitchFamily="34" charset="0"/>
                <a:hlinkClick r:id="rId5"/>
              </a:rPr>
              <a:t>Aκρόπολη</a:t>
            </a:r>
            <a:r>
              <a:rPr lang="el-GR" sz="1600" i="1" dirty="0" smtClean="0">
                <a:latin typeface="Century Gothic" pitchFamily="34" charset="0"/>
                <a:hlinkClick r:id="rId5"/>
              </a:rPr>
              <a:t> με τα κείμενα του Πλούταρχου και του Παυσανία (για παιδιά</a:t>
            </a:r>
            <a:r>
              <a:rPr lang="el-GR" sz="1600" i="1" dirty="0" smtClean="0">
                <a:latin typeface="Century Gothic" pitchFamily="34" charset="0"/>
                <a:hlinkClick r:id="rId5"/>
              </a:rPr>
              <a:t>)</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509292"/>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1</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Ερευνητική / Καθοδηγούμενη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Η αρχιτεκτονική του Παρθενώνα</a:t>
            </a:r>
            <a:r>
              <a:rPr lang="el-GR" b="1" dirty="0" smtClean="0">
                <a:solidFill>
                  <a:schemeClr val="accent2"/>
                </a:solidFill>
                <a:latin typeface="Century Gothic" pitchFamily="34" charset="0"/>
              </a:rPr>
              <a:t>  </a:t>
            </a:r>
            <a:endParaRPr lang="el-GR"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8" name="5 - TextBox"/>
          <p:cNvSpPr txBox="1"/>
          <p:nvPr/>
        </p:nvSpPr>
        <p:spPr>
          <a:xfrm>
            <a:off x="1000100" y="3068202"/>
            <a:ext cx="7858180" cy="2308324"/>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Βασισμένη </a:t>
            </a:r>
            <a:r>
              <a:rPr lang="el-GR" sz="1600" dirty="0" smtClean="0">
                <a:solidFill>
                  <a:schemeClr val="tx2"/>
                </a:solidFill>
                <a:latin typeface="Century Gothic" pitchFamily="34" charset="0"/>
              </a:rPr>
              <a:t>στη </a:t>
            </a:r>
            <a:r>
              <a:rPr lang="el-GR" sz="1600" dirty="0" err="1" smtClean="0">
                <a:solidFill>
                  <a:schemeClr val="tx2"/>
                </a:solidFill>
                <a:latin typeface="Century Gothic" pitchFamily="34" charset="0"/>
              </a:rPr>
              <a:t>διαδραστική</a:t>
            </a:r>
            <a:r>
              <a:rPr lang="el-GR" sz="1600" dirty="0" smtClean="0">
                <a:solidFill>
                  <a:schemeClr val="tx2"/>
                </a:solidFill>
                <a:latin typeface="Century Gothic" pitchFamily="34" charset="0"/>
              </a:rPr>
              <a:t> εφαρμογή του ΕΚΤ </a:t>
            </a:r>
            <a:r>
              <a:rPr lang="el-GR" sz="1600" b="1" dirty="0" smtClean="0">
                <a:solidFill>
                  <a:schemeClr val="tx2"/>
                </a:solidFill>
                <a:latin typeface="Century Gothic" pitchFamily="34" charset="0"/>
              </a:rPr>
              <a:t>«Η ζωφόρος του Παρθενώνα» (ενότητα ο Παρθενώνας)</a:t>
            </a:r>
            <a:r>
              <a:rPr lang="el-GR" sz="1600" dirty="0" smtClean="0">
                <a:solidFill>
                  <a:schemeClr val="tx2"/>
                </a:solidFill>
                <a:latin typeface="Century Gothic" pitchFamily="34" charset="0"/>
              </a:rPr>
              <a:t>, στο </a:t>
            </a:r>
            <a:r>
              <a:rPr lang="el-GR" sz="1600" b="1" dirty="0" smtClean="0">
                <a:solidFill>
                  <a:schemeClr val="tx2"/>
                </a:solidFill>
                <a:latin typeface="Century Gothic" pitchFamily="34" charset="0"/>
              </a:rPr>
              <a:t>Αποθετήριο εκπαιδευτικού περιεχομένου για την Ακρόπολη</a:t>
            </a:r>
            <a:r>
              <a:rPr lang="el-GR" sz="1600" dirty="0" smtClean="0">
                <a:solidFill>
                  <a:schemeClr val="tx2"/>
                </a:solidFill>
                <a:latin typeface="Century Gothic" pitchFamily="34" charset="0"/>
              </a:rPr>
              <a:t> και στο </a:t>
            </a:r>
            <a:r>
              <a:rPr lang="el-GR" sz="1600" b="1" dirty="0" smtClean="0">
                <a:solidFill>
                  <a:schemeClr val="tx2"/>
                </a:solidFill>
                <a:latin typeface="Century Gothic" pitchFamily="34" charset="0"/>
              </a:rPr>
              <a:t>Αποθετήριο της ζωφόρου του Παρθενώνα</a:t>
            </a:r>
            <a:r>
              <a:rPr lang="el-GR" sz="1600" dirty="0" smtClean="0">
                <a:solidFill>
                  <a:schemeClr val="tx2"/>
                </a:solidFill>
                <a:latin typeface="Century Gothic" pitchFamily="34" charset="0"/>
              </a:rPr>
              <a:t>. </a:t>
            </a: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8939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1</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αρχιτεκτονική του Παρθενώνα</a:t>
            </a:r>
            <a:r>
              <a:rPr lang="el-GR" sz="1400" b="1" dirty="0" smtClean="0">
                <a:solidFill>
                  <a:schemeClr val="accent2"/>
                </a:solidFill>
                <a:latin typeface="Century Gothic" pitchFamily="34" charset="0"/>
              </a:rPr>
              <a:t>  </a:t>
            </a:r>
            <a:endParaRPr lang="el-GR" sz="14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8" name="5 - TextBox"/>
          <p:cNvSpPr txBox="1"/>
          <p:nvPr/>
        </p:nvSpPr>
        <p:spPr>
          <a:xfrm>
            <a:off x="1000100" y="1508534"/>
            <a:ext cx="7858180" cy="4539704"/>
          </a:xfrm>
          <a:prstGeom prst="rect">
            <a:avLst/>
          </a:prstGeom>
          <a:noFill/>
        </p:spPr>
        <p:txBody>
          <a:bodyPr wrap="square" rtlCol="0">
            <a:spAutoFit/>
          </a:bodyPr>
          <a:lstStyle/>
          <a:p>
            <a:pPr marL="182563" indent="-182563">
              <a:lnSpc>
                <a:spcPct val="150000"/>
              </a:lnSpc>
              <a:buClr>
                <a:schemeClr val="accent2"/>
              </a:buClr>
            </a:pPr>
            <a:r>
              <a:rPr lang="el-GR" sz="1600" b="1" dirty="0" smtClean="0">
                <a:solidFill>
                  <a:schemeClr val="accent2"/>
                </a:solidFill>
                <a:latin typeface="Century Gothic" pitchFamily="34" charset="0"/>
              </a:rPr>
              <a:t>Υλοποίηση:</a:t>
            </a:r>
            <a:endParaRPr lang="el-GR" sz="1400" dirty="0" smtClean="0">
              <a:solidFill>
                <a:schemeClr val="tx2"/>
              </a:solidFill>
              <a:latin typeface="Century Gothic" pitchFamily="34" charset="0"/>
            </a:endParaRPr>
          </a:p>
          <a:p>
            <a:pPr>
              <a:buFont typeface="Arial" pitchFamily="34" charset="0"/>
              <a:buChar char="•"/>
            </a:pPr>
            <a:endParaRPr lang="el-GR" sz="14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Ο/Η </a:t>
            </a:r>
            <a:r>
              <a:rPr lang="el-GR" sz="1400" dirty="0" smtClean="0">
                <a:solidFill>
                  <a:schemeClr val="tx2"/>
                </a:solidFill>
                <a:latin typeface="Century Gothic" pitchFamily="34" charset="0"/>
              </a:rPr>
              <a:t>εκπαιδευτικός χρησιμοποιεί ως </a:t>
            </a:r>
            <a:r>
              <a:rPr lang="el-GR" sz="1400" dirty="0" err="1" smtClean="0">
                <a:solidFill>
                  <a:schemeClr val="tx2"/>
                </a:solidFill>
                <a:latin typeface="Century Gothic" pitchFamily="34" charset="0"/>
              </a:rPr>
              <a:t>αφόρμηση</a:t>
            </a:r>
            <a:r>
              <a:rPr lang="el-GR" sz="1400" dirty="0" smtClean="0">
                <a:solidFill>
                  <a:schemeClr val="tx2"/>
                </a:solidFill>
                <a:latin typeface="Century Gothic" pitchFamily="34" charset="0"/>
              </a:rPr>
              <a:t> το εισαγωγικό </a:t>
            </a:r>
            <a:r>
              <a:rPr lang="en-US" sz="1400" dirty="0" smtClean="0">
                <a:solidFill>
                  <a:schemeClr val="tx2"/>
                </a:solidFill>
                <a:latin typeface="Century Gothic" pitchFamily="34" charset="0"/>
              </a:rPr>
              <a:t>video</a:t>
            </a:r>
            <a:r>
              <a:rPr lang="el-GR" sz="1400" dirty="0" smtClean="0">
                <a:solidFill>
                  <a:schemeClr val="tx2"/>
                </a:solidFill>
                <a:latin typeface="Century Gothic" pitchFamily="34" charset="0"/>
              </a:rPr>
              <a:t> για τον Παρθενώνα από τη </a:t>
            </a:r>
            <a:r>
              <a:rPr lang="el-GR" sz="1400" dirty="0" err="1" smtClean="0">
                <a:solidFill>
                  <a:schemeClr val="tx2"/>
                </a:solidFill>
                <a:latin typeface="Century Gothic" pitchFamily="34" charset="0"/>
              </a:rPr>
              <a:t>διαδραστική</a:t>
            </a:r>
            <a:r>
              <a:rPr lang="el-GR" sz="1400" dirty="0" smtClean="0">
                <a:solidFill>
                  <a:schemeClr val="tx2"/>
                </a:solidFill>
                <a:latin typeface="Century Gothic" pitchFamily="34" charset="0"/>
              </a:rPr>
              <a:t> εφαρμογή </a:t>
            </a:r>
            <a:r>
              <a:rPr lang="el-GR" sz="1400" b="1" i="1" dirty="0" smtClean="0">
                <a:solidFill>
                  <a:srgbClr val="FFC000"/>
                </a:solidFill>
                <a:latin typeface="Century Gothic" pitchFamily="34" charset="0"/>
              </a:rPr>
              <a:t>Η ζωφόρος του </a:t>
            </a:r>
            <a:r>
              <a:rPr lang="el-GR" sz="1400" b="1" i="1" dirty="0" smtClean="0">
                <a:solidFill>
                  <a:srgbClr val="FFC000"/>
                </a:solidFill>
                <a:latin typeface="Century Gothic" pitchFamily="34" charset="0"/>
              </a:rPr>
              <a:t>Παρθενώνα</a:t>
            </a:r>
            <a:endParaRPr lang="el-GR" sz="1400" dirty="0" smtClean="0">
              <a:solidFill>
                <a:schemeClr val="tx2"/>
              </a:solidFill>
              <a:latin typeface="Century Gothic" pitchFamily="34" charset="0"/>
            </a:endParaRPr>
          </a:p>
          <a:p>
            <a:pPr indent="180975">
              <a:buClr>
                <a:schemeClr val="accent2"/>
              </a:buClr>
              <a:buFont typeface="Wingdings" pitchFamily="2" charset="2"/>
              <a:buChar char="§"/>
            </a:pPr>
            <a:r>
              <a:rPr lang="el-GR" sz="1400" dirty="0" smtClean="0">
                <a:solidFill>
                  <a:schemeClr val="tx2"/>
                </a:solidFill>
                <a:latin typeface="Century Gothic" pitchFamily="34" charset="0"/>
              </a:rPr>
              <a:t>Στη συνέχεια </a:t>
            </a:r>
            <a:r>
              <a:rPr lang="el-GR" sz="1400" dirty="0" smtClean="0">
                <a:solidFill>
                  <a:schemeClr val="tx2"/>
                </a:solidFill>
                <a:latin typeface="Century Gothic" pitchFamily="34" charset="0"/>
              </a:rPr>
              <a:t>εξετάζονται θέματα όπως: </a:t>
            </a:r>
            <a:endParaRPr lang="el-GR" sz="1400" dirty="0" smtClean="0">
              <a:solidFill>
                <a:schemeClr val="tx2"/>
              </a:solidFill>
              <a:latin typeface="Century Gothic" pitchFamily="34" charset="0"/>
            </a:endParaRPr>
          </a:p>
          <a:p>
            <a:pPr marL="361950"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ο </a:t>
            </a:r>
            <a:r>
              <a:rPr lang="el-GR" sz="1200" dirty="0" smtClean="0">
                <a:solidFill>
                  <a:schemeClr val="tx2"/>
                </a:solidFill>
                <a:latin typeface="Century Gothic" pitchFamily="34" charset="0"/>
              </a:rPr>
              <a:t>πρώτος Παρθενώνας (</a:t>
            </a:r>
            <a:r>
              <a:rPr lang="el-GR" sz="1200" dirty="0" err="1" smtClean="0">
                <a:solidFill>
                  <a:schemeClr val="tx2"/>
                </a:solidFill>
                <a:latin typeface="Century Gothic" pitchFamily="34" charset="0"/>
              </a:rPr>
              <a:t>προπαρθενώνας</a:t>
            </a:r>
            <a:r>
              <a:rPr lang="el-GR" sz="1200" dirty="0" smtClean="0">
                <a:solidFill>
                  <a:schemeClr val="tx2"/>
                </a:solidFill>
                <a:latin typeface="Century Gothic" pitchFamily="34" charset="0"/>
              </a:rPr>
              <a:t>)</a:t>
            </a:r>
          </a:p>
          <a:p>
            <a:pPr marL="534988" lvl="0" indent="-173038">
              <a:lnSpc>
                <a:spcPct val="150000"/>
              </a:lnSpc>
              <a:buClr>
                <a:srgbClr val="FFC000"/>
              </a:buClr>
              <a:buFont typeface="Wingdings" pitchFamily="2" charset="2"/>
              <a:buChar char="Ø"/>
            </a:pPr>
            <a:r>
              <a:rPr lang="el-GR" sz="1200" dirty="0" smtClean="0">
                <a:solidFill>
                  <a:schemeClr val="tx2"/>
                </a:solidFill>
                <a:latin typeface="Century Gothic" pitchFamily="34" charset="0"/>
              </a:rPr>
              <a:t> οι </a:t>
            </a:r>
            <a:r>
              <a:rPr lang="el-GR" sz="1200" dirty="0" smtClean="0">
                <a:solidFill>
                  <a:schemeClr val="tx2"/>
                </a:solidFill>
                <a:latin typeface="Century Gothic" pitchFamily="34" charset="0"/>
              </a:rPr>
              <a:t>λόγοι οικοδόμησης του Παρθενώνα (ναός της </a:t>
            </a:r>
            <a:r>
              <a:rPr lang="el-GR" sz="1200" dirty="0" smtClean="0">
                <a:solidFill>
                  <a:schemeClr val="tx2"/>
                </a:solidFill>
                <a:latin typeface="Century Gothic" pitchFamily="34" charset="0"/>
              </a:rPr>
              <a:t>Αθηνάς ή θησαυροφυλάκιο)</a:t>
            </a:r>
            <a:endParaRPr lang="el-GR" sz="1200" dirty="0" smtClean="0">
              <a:solidFill>
                <a:schemeClr val="tx2"/>
              </a:solidFill>
              <a:latin typeface="Century Gothic" pitchFamily="34" charset="0"/>
            </a:endParaRPr>
          </a:p>
          <a:p>
            <a:pPr marL="361950"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το </a:t>
            </a:r>
            <a:r>
              <a:rPr lang="el-GR" sz="1200" dirty="0" smtClean="0">
                <a:solidFill>
                  <a:schemeClr val="tx2"/>
                </a:solidFill>
                <a:latin typeface="Century Gothic" pitchFamily="34" charset="0"/>
              </a:rPr>
              <a:t>όνομα Παρθενών</a:t>
            </a:r>
          </a:p>
          <a:p>
            <a:pPr marL="361950"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αρχιτεκτονική μορφή</a:t>
            </a:r>
            <a:endParaRPr lang="el-GR" sz="1200" dirty="0" smtClean="0">
              <a:solidFill>
                <a:schemeClr val="tx2"/>
              </a:solidFill>
              <a:latin typeface="Century Gothic" pitchFamily="34" charset="0"/>
            </a:endParaRPr>
          </a:p>
          <a:p>
            <a:pPr marL="361950"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η </a:t>
            </a:r>
            <a:r>
              <a:rPr lang="el-GR" sz="1200" dirty="0" smtClean="0">
                <a:solidFill>
                  <a:schemeClr val="tx2"/>
                </a:solidFill>
                <a:latin typeface="Century Gothic" pitchFamily="34" charset="0"/>
              </a:rPr>
              <a:t>έννοια του κλασικού </a:t>
            </a:r>
            <a:r>
              <a:rPr lang="el-GR" sz="1200" dirty="0" err="1" smtClean="0">
                <a:solidFill>
                  <a:schemeClr val="tx2"/>
                </a:solidFill>
                <a:latin typeface="Century Gothic" pitchFamily="34" charset="0"/>
              </a:rPr>
              <a:t>κ.ά.τ</a:t>
            </a:r>
            <a:r>
              <a:rPr lang="el-GR" sz="1200" dirty="0" smtClean="0">
                <a:solidFill>
                  <a:schemeClr val="tx2"/>
                </a:solidFill>
                <a:latin typeface="Century Gothic" pitchFamily="34" charset="0"/>
              </a:rPr>
              <a:t>.</a:t>
            </a:r>
            <a:endParaRPr lang="el-GR" sz="12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Η μελέτη της </a:t>
            </a:r>
            <a:r>
              <a:rPr lang="el-GR" sz="1400" dirty="0" smtClean="0">
                <a:solidFill>
                  <a:schemeClr val="tx2"/>
                </a:solidFill>
                <a:latin typeface="Century Gothic" pitchFamily="34" charset="0"/>
              </a:rPr>
              <a:t>αρχιτεκτονικής μορφής του Παρθενώνα </a:t>
            </a:r>
            <a:r>
              <a:rPr lang="el-GR" sz="1400" dirty="0" smtClean="0">
                <a:solidFill>
                  <a:schemeClr val="tx2"/>
                </a:solidFill>
                <a:latin typeface="Century Gothic" pitchFamily="34" charset="0"/>
              </a:rPr>
              <a:t>στηρίζεται </a:t>
            </a:r>
          </a:p>
          <a:p>
            <a:pPr marL="182563" indent="-1588">
              <a:lnSpc>
                <a:spcPct val="150000"/>
              </a:lnSpc>
              <a:buClr>
                <a:schemeClr val="accent2"/>
              </a:buClr>
            </a:pPr>
            <a:r>
              <a:rPr lang="el-GR" sz="1400" dirty="0" smtClean="0">
                <a:solidFill>
                  <a:schemeClr val="tx2"/>
                </a:solidFill>
                <a:latin typeface="Century Gothic" pitchFamily="34" charset="0"/>
              </a:rPr>
              <a:t>στη </a:t>
            </a:r>
            <a:r>
              <a:rPr lang="el-GR" sz="1400" dirty="0" err="1" smtClean="0">
                <a:solidFill>
                  <a:schemeClr val="tx2"/>
                </a:solidFill>
                <a:latin typeface="Century Gothic" pitchFamily="34" charset="0"/>
              </a:rPr>
              <a:t>διαδραστική</a:t>
            </a:r>
            <a:r>
              <a:rPr lang="el-GR" sz="1400" dirty="0" smtClean="0">
                <a:solidFill>
                  <a:schemeClr val="tx2"/>
                </a:solidFill>
                <a:latin typeface="Century Gothic" pitchFamily="34" charset="0"/>
              </a:rPr>
              <a:t> εφαρμογή </a:t>
            </a:r>
            <a:r>
              <a:rPr lang="el-GR" sz="1400" b="1" i="1" dirty="0" smtClean="0">
                <a:solidFill>
                  <a:schemeClr val="tx2"/>
                </a:solidFill>
                <a:latin typeface="Century Gothic" pitchFamily="34" charset="0"/>
                <a:hlinkClick r:id="rId5"/>
              </a:rPr>
              <a:t>«Η ζωφόρος του Παρθενώνα» </a:t>
            </a:r>
            <a:r>
              <a:rPr lang="el-GR" sz="1400" dirty="0" smtClean="0">
                <a:solidFill>
                  <a:schemeClr val="tx2"/>
                </a:solidFill>
                <a:latin typeface="Century Gothic" pitchFamily="34" charset="0"/>
              </a:rPr>
              <a:t>(ενότητα ο Παρθενώνας, </a:t>
            </a:r>
            <a:endParaRPr lang="el-GR" sz="1400" dirty="0" smtClean="0">
              <a:solidFill>
                <a:schemeClr val="tx2"/>
              </a:solidFill>
              <a:latin typeface="Century Gothic" pitchFamily="34" charset="0"/>
            </a:endParaRPr>
          </a:p>
          <a:p>
            <a:pPr marL="182563" indent="-1588">
              <a:lnSpc>
                <a:spcPct val="150000"/>
              </a:lnSpc>
              <a:buClr>
                <a:schemeClr val="accent2"/>
              </a:buClr>
            </a:pPr>
            <a:r>
              <a:rPr lang="el-GR" sz="1400" dirty="0" smtClean="0">
                <a:solidFill>
                  <a:schemeClr val="tx2"/>
                </a:solidFill>
                <a:latin typeface="Century Gothic" pitchFamily="34" charset="0"/>
              </a:rPr>
              <a:t>η </a:t>
            </a:r>
            <a:r>
              <a:rPr lang="el-GR" sz="1400" dirty="0" smtClean="0">
                <a:solidFill>
                  <a:schemeClr val="tx2"/>
                </a:solidFill>
                <a:latin typeface="Century Gothic" pitchFamily="34" charset="0"/>
              </a:rPr>
              <a:t>αρχιτεκτονική</a:t>
            </a:r>
            <a:r>
              <a:rPr lang="el-GR" sz="1400" dirty="0" smtClean="0">
                <a:solidFill>
                  <a:schemeClr val="tx2"/>
                </a:solidFill>
                <a:latin typeface="Century Gothic" pitchFamily="34" charset="0"/>
              </a:rPr>
              <a:t>)</a:t>
            </a:r>
            <a:endParaRPr lang="en-US" sz="14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Θέματα για ανάλυση / ανάπτυξη στο σπίτι υπό τη μορφή </a:t>
            </a:r>
            <a:r>
              <a:rPr lang="en-US" sz="1400" dirty="0" smtClean="0">
                <a:solidFill>
                  <a:schemeClr val="tx2"/>
                </a:solidFill>
                <a:latin typeface="Century Gothic" pitchFamily="34" charset="0"/>
              </a:rPr>
              <a:t>poster</a:t>
            </a:r>
            <a:r>
              <a:rPr lang="el-GR" sz="1400" dirty="0" smtClean="0">
                <a:solidFill>
                  <a:schemeClr val="tx2"/>
                </a:solidFill>
                <a:latin typeface="Century Gothic" pitchFamily="34" charset="0"/>
              </a:rPr>
              <a:t> </a:t>
            </a:r>
            <a:endParaRPr lang="en-US" sz="1400" dirty="0" smtClean="0">
              <a:solidFill>
                <a:schemeClr val="tx2"/>
              </a:solidFill>
              <a:latin typeface="Century Gothic" pitchFamily="34" charset="0"/>
            </a:endParaRPr>
          </a:p>
          <a:p>
            <a:pPr marL="182563" indent="-4763">
              <a:lnSpc>
                <a:spcPct val="150000"/>
              </a:lnSpc>
              <a:buClr>
                <a:schemeClr val="accent2"/>
              </a:buClr>
            </a:pPr>
            <a:r>
              <a:rPr lang="el-GR" sz="1400" dirty="0" smtClean="0">
                <a:solidFill>
                  <a:schemeClr val="tx2"/>
                </a:solidFill>
                <a:latin typeface="Century Gothic" pitchFamily="34" charset="0"/>
              </a:rPr>
              <a:t>για την προετοιμασία της καταληκτικής δραστηριότητας</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8939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1</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αρχιτεκτονική του Παρθενώνα</a:t>
            </a:r>
            <a:r>
              <a:rPr lang="el-GR" sz="1400" b="1" dirty="0" smtClean="0">
                <a:solidFill>
                  <a:schemeClr val="accent2"/>
                </a:solidFill>
                <a:latin typeface="Century Gothic" pitchFamily="34" charset="0"/>
              </a:rPr>
              <a:t>  </a:t>
            </a:r>
            <a:endParaRPr lang="el-GR" sz="14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9292"/>
            <a:ext cx="7858180" cy="1615827"/>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p>
          <a:p>
            <a:pPr marL="182563" indent="-182563">
              <a:lnSpc>
                <a:spcPct val="150000"/>
              </a:lnSpc>
              <a:buClr>
                <a:schemeClr val="accent2"/>
              </a:buClr>
              <a:buFont typeface="Wingdings" pitchFamily="2" charset="2"/>
              <a:buChar char="§"/>
            </a:pPr>
            <a:r>
              <a:rPr lang="en-US" sz="1600" dirty="0" smtClean="0">
                <a:solidFill>
                  <a:schemeClr val="tx2"/>
                </a:solidFill>
                <a:latin typeface="Century Gothic" pitchFamily="34" charset="0"/>
              </a:rPr>
              <a:t>O</a:t>
            </a:r>
            <a:r>
              <a:rPr lang="el-GR" sz="1600" dirty="0" smtClean="0">
                <a:solidFill>
                  <a:schemeClr val="tx2"/>
                </a:solidFill>
                <a:latin typeface="Century Gothic" pitchFamily="34" charset="0"/>
              </a:rPr>
              <a:t>ι γνώσεις των μαθητών στην αρχαία ιστορία (αρχιτεκτονικοί ρυθμοί) </a:t>
            </a:r>
            <a:endParaRPr lang="el-GR" sz="1600"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και </a:t>
            </a:r>
            <a:r>
              <a:rPr lang="el-GR" sz="1600" dirty="0" smtClean="0">
                <a:solidFill>
                  <a:schemeClr val="tx2"/>
                </a:solidFill>
                <a:latin typeface="Century Gothic" pitchFamily="34" charset="0"/>
              </a:rPr>
              <a:t>η παρατηρητικότητα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496659"/>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2</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Ερευνητική / Καθοδηγούμενη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Ο γλυπτός διάκοσμος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3068202"/>
            <a:ext cx="7858180" cy="2308324"/>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a:t>
            </a: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στην </a:t>
            </a:r>
            <a:r>
              <a:rPr lang="el-GR" sz="1600" dirty="0" err="1" smtClean="0">
                <a:solidFill>
                  <a:schemeClr val="tx2"/>
                </a:solidFill>
                <a:latin typeface="Century Gothic" pitchFamily="34" charset="0"/>
              </a:rPr>
              <a:t>διαδραστική</a:t>
            </a:r>
            <a:r>
              <a:rPr lang="el-GR" sz="1600" dirty="0" smtClean="0">
                <a:solidFill>
                  <a:schemeClr val="tx2"/>
                </a:solidFill>
                <a:latin typeface="Century Gothic" pitchFamily="34" charset="0"/>
              </a:rPr>
              <a:t> εφαρμογή του ΕΚΤ </a:t>
            </a:r>
            <a:r>
              <a:rPr lang="el-GR" sz="1600" b="1" dirty="0" smtClean="0">
                <a:solidFill>
                  <a:schemeClr val="tx2"/>
                </a:solidFill>
                <a:latin typeface="Century Gothic" pitchFamily="34" charset="0"/>
              </a:rPr>
              <a:t>«Η ζωφόρος του Παρθενώνα»</a:t>
            </a:r>
            <a:r>
              <a:rPr lang="el-GR" sz="1600" i="1" dirty="0" smtClean="0">
                <a:solidFill>
                  <a:schemeClr val="tx2"/>
                </a:solidFill>
                <a:latin typeface="Century Gothic" pitchFamily="34" charset="0"/>
              </a:rPr>
              <a:t> </a:t>
            </a:r>
            <a:r>
              <a:rPr lang="el-GR" sz="1600" b="1" dirty="0" smtClean="0">
                <a:solidFill>
                  <a:schemeClr val="tx2"/>
                </a:solidFill>
                <a:latin typeface="Century Gothic" pitchFamily="34" charset="0"/>
              </a:rPr>
              <a:t>(ενότητες ο Παρθενώνας, Γλυπτική)</a:t>
            </a:r>
            <a:r>
              <a:rPr lang="el-GR" sz="1600" dirty="0" smtClean="0">
                <a:solidFill>
                  <a:schemeClr val="tx2"/>
                </a:solidFill>
                <a:latin typeface="Century Gothic" pitchFamily="34" charset="0"/>
              </a:rPr>
              <a:t>, στο </a:t>
            </a:r>
            <a:r>
              <a:rPr lang="el-GR" sz="1600" b="1" dirty="0" smtClean="0">
                <a:solidFill>
                  <a:schemeClr val="tx2"/>
                </a:solidFill>
                <a:latin typeface="Century Gothic" pitchFamily="34" charset="0"/>
              </a:rPr>
              <a:t>Αποθετήριο εκπαιδευτικού περιεχομένου για την Ακρόπολη</a:t>
            </a:r>
            <a:r>
              <a:rPr lang="el-GR" sz="1600" dirty="0" smtClean="0">
                <a:solidFill>
                  <a:schemeClr val="tx2"/>
                </a:solidFill>
                <a:latin typeface="Century Gothic" pitchFamily="34" charset="0"/>
              </a:rPr>
              <a:t> και στο </a:t>
            </a:r>
            <a:r>
              <a:rPr lang="el-GR" sz="1600" b="1" dirty="0" smtClean="0">
                <a:solidFill>
                  <a:schemeClr val="tx2"/>
                </a:solidFill>
                <a:latin typeface="Century Gothic" pitchFamily="34" charset="0"/>
              </a:rPr>
              <a:t>Αποθετήριο της ζωφόρου του Παρθενώνα</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06122" y="18939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2</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Ο γλυπτός διάκοσμος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8534"/>
            <a:ext cx="7858180" cy="3093154"/>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endParaRPr lang="en-US"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Οι μαθητές/</a:t>
            </a:r>
            <a:r>
              <a:rPr lang="el-GR" sz="1600" dirty="0" err="1" smtClean="0">
                <a:solidFill>
                  <a:schemeClr val="tx2"/>
                </a:solidFill>
                <a:latin typeface="Century Gothic" pitchFamily="34" charset="0"/>
              </a:rPr>
              <a:t>τριες</a:t>
            </a:r>
            <a:r>
              <a:rPr lang="el-GR" sz="1600" dirty="0" smtClean="0">
                <a:solidFill>
                  <a:schemeClr val="tx2"/>
                </a:solidFill>
                <a:latin typeface="Century Gothic" pitchFamily="34" charset="0"/>
              </a:rPr>
              <a:t> ανακαλύπτουν </a:t>
            </a:r>
            <a:r>
              <a:rPr lang="el-GR" sz="1600" dirty="0" smtClean="0">
                <a:solidFill>
                  <a:schemeClr val="tx2"/>
                </a:solidFill>
                <a:latin typeface="Century Gothic" pitchFamily="34" charset="0"/>
              </a:rPr>
              <a:t>με </a:t>
            </a:r>
            <a:r>
              <a:rPr lang="el-GR" sz="1600" dirty="0" smtClean="0">
                <a:solidFill>
                  <a:schemeClr val="tx2"/>
                </a:solidFill>
                <a:latin typeface="Century Gothic" pitchFamily="34" charset="0"/>
              </a:rPr>
              <a:t>τη βοήθεια των σχετικών ενοτήτων </a:t>
            </a:r>
            <a:endParaRPr lang="el-GR" sz="1600"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της </a:t>
            </a:r>
            <a:r>
              <a:rPr lang="el-GR" sz="1600" dirty="0" err="1" smtClean="0">
                <a:solidFill>
                  <a:schemeClr val="tx2"/>
                </a:solidFill>
                <a:latin typeface="Century Gothic" pitchFamily="34" charset="0"/>
              </a:rPr>
              <a:t>διαδραστικής</a:t>
            </a:r>
            <a:r>
              <a:rPr lang="el-GR" sz="1600" dirty="0" smtClean="0">
                <a:solidFill>
                  <a:schemeClr val="tx2"/>
                </a:solidFill>
                <a:latin typeface="Century Gothic" pitchFamily="34" charset="0"/>
              </a:rPr>
              <a:t> εφαρμογής </a:t>
            </a:r>
            <a:r>
              <a:rPr lang="el-GR" sz="1600" b="1" i="1" dirty="0" smtClean="0">
                <a:solidFill>
                  <a:schemeClr val="tx2"/>
                </a:solidFill>
                <a:latin typeface="Century Gothic" pitchFamily="34" charset="0"/>
                <a:hlinkClick r:id="rId5"/>
              </a:rPr>
              <a:t>«Η ζωφόρος του Παρθενώνα»</a:t>
            </a:r>
            <a:r>
              <a:rPr lang="el-GR" sz="1600" i="1" dirty="0" smtClean="0">
                <a:solidFill>
                  <a:schemeClr val="tx2"/>
                </a:solidFill>
                <a:latin typeface="Century Gothic" pitchFamily="34" charset="0"/>
                <a:hlinkClick r:id="rId5"/>
              </a:rPr>
              <a:t> </a:t>
            </a:r>
            <a:r>
              <a:rPr lang="el-GR" sz="1600" dirty="0" smtClean="0">
                <a:solidFill>
                  <a:schemeClr val="tx2"/>
                </a:solidFill>
                <a:latin typeface="Century Gothic" pitchFamily="34" charset="0"/>
                <a:hlinkClick r:id="rId5"/>
              </a:rPr>
              <a:t> </a:t>
            </a:r>
            <a:r>
              <a:rPr lang="el-GR" sz="1600" dirty="0" smtClean="0">
                <a:solidFill>
                  <a:schemeClr val="tx2"/>
                </a:solidFill>
                <a:latin typeface="Century Gothic" pitchFamily="34" charset="0"/>
              </a:rPr>
              <a:t>τον πλούσιο γλυπτό διάκοσμο του ναού (πλην της ζωφόρου), τα θέματα, τη θέση τους και την προβαλλόμενη σημασία </a:t>
            </a:r>
            <a:r>
              <a:rPr lang="el-GR" sz="1600" dirty="0" smtClean="0">
                <a:solidFill>
                  <a:schemeClr val="tx2"/>
                </a:solidFill>
                <a:latin typeface="Century Gothic" pitchFamily="34" charset="0"/>
              </a:rPr>
              <a:t>τους </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Θέματα </a:t>
            </a:r>
            <a:r>
              <a:rPr lang="el-GR" sz="1600" dirty="0" smtClean="0">
                <a:solidFill>
                  <a:schemeClr val="tx2"/>
                </a:solidFill>
                <a:latin typeface="Century Gothic" pitchFamily="34" charset="0"/>
              </a:rPr>
              <a:t>για ανάλυση / ανάπτυξη στο σπίτι υπό τη μορφή </a:t>
            </a:r>
            <a:r>
              <a:rPr lang="en-US" sz="1600" dirty="0" smtClean="0">
                <a:solidFill>
                  <a:schemeClr val="tx2"/>
                </a:solidFill>
                <a:latin typeface="Century Gothic" pitchFamily="34" charset="0"/>
              </a:rPr>
              <a:t>poster</a:t>
            </a:r>
            <a:r>
              <a:rPr lang="el-GR" sz="1600" dirty="0" smtClean="0">
                <a:solidFill>
                  <a:schemeClr val="tx2"/>
                </a:solidFill>
                <a:latin typeface="Century Gothic" pitchFamily="34" charset="0"/>
              </a:rPr>
              <a:t> </a:t>
            </a:r>
            <a:endParaRPr lang="en-US" sz="1600" dirty="0" smtClean="0">
              <a:solidFill>
                <a:schemeClr val="tx2"/>
              </a:solidFill>
              <a:latin typeface="Century Gothic" pitchFamily="34" charset="0"/>
            </a:endParaRPr>
          </a:p>
          <a:p>
            <a:pPr marL="182563" indent="-4763">
              <a:lnSpc>
                <a:spcPct val="150000"/>
              </a:lnSpc>
              <a:buClr>
                <a:schemeClr val="accent2"/>
              </a:buClr>
            </a:pPr>
            <a:r>
              <a:rPr lang="el-GR" sz="1600" dirty="0" smtClean="0">
                <a:solidFill>
                  <a:schemeClr val="tx2"/>
                </a:solidFill>
                <a:latin typeface="Century Gothic" pitchFamily="34" charset="0"/>
              </a:rPr>
              <a:t>για την προετοιμασία της καταληκτικής δραστηριότητας</a:t>
            </a:r>
          </a:p>
          <a:p>
            <a:pPr marL="182563" indent="-182563">
              <a:lnSpc>
                <a:spcPct val="150000"/>
              </a:lnSpc>
              <a:buClr>
                <a:schemeClr val="accent2"/>
              </a:buClr>
              <a:buFont typeface="Wingdings" pitchFamily="2" charset="2"/>
              <a:buChar char="§"/>
            </a:pP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06122" y="18939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2</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Ο γλυπτός διάκοσμος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8534"/>
            <a:ext cx="7858180" cy="1246495"/>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endParaRPr lang="en-US"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n-US" sz="1600" dirty="0" smtClean="0">
                <a:solidFill>
                  <a:schemeClr val="tx2"/>
                </a:solidFill>
                <a:latin typeface="Century Gothic" pitchFamily="34" charset="0"/>
              </a:rPr>
              <a:t>O</a:t>
            </a:r>
            <a:r>
              <a:rPr lang="el-GR" sz="1600" dirty="0" smtClean="0">
                <a:solidFill>
                  <a:schemeClr val="tx2"/>
                </a:solidFill>
                <a:latin typeface="Century Gothic" pitchFamily="34" charset="0"/>
              </a:rPr>
              <a:t>ι γνώσεις των μαθητών στην αρχαία ελληνική μυθολογία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518464"/>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3</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Ερευνητική / Καθοδηγούμενη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Η ζωφόρος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2409013"/>
            <a:ext cx="7858180" cy="3785652"/>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 στη </a:t>
            </a:r>
            <a:r>
              <a:rPr lang="el-GR" sz="1600" dirty="0" err="1" smtClean="0">
                <a:solidFill>
                  <a:schemeClr val="tx2"/>
                </a:solidFill>
                <a:latin typeface="Century Gothic" pitchFamily="34" charset="0"/>
              </a:rPr>
              <a:t>διαδραστική</a:t>
            </a:r>
            <a:r>
              <a:rPr lang="el-GR" sz="1600" dirty="0" smtClean="0">
                <a:solidFill>
                  <a:schemeClr val="tx2"/>
                </a:solidFill>
                <a:latin typeface="Century Gothic" pitchFamily="34" charset="0"/>
              </a:rPr>
              <a:t> εφαρμογή του ΕΚΤ </a:t>
            </a:r>
            <a:r>
              <a:rPr lang="el-GR" sz="1600" b="1" dirty="0" smtClean="0">
                <a:solidFill>
                  <a:schemeClr val="tx2"/>
                </a:solidFill>
                <a:latin typeface="Century Gothic" pitchFamily="34" charset="0"/>
              </a:rPr>
              <a:t>«Η ζωφόρος του Παρθενώνα»</a:t>
            </a:r>
            <a:r>
              <a:rPr lang="el-GR" sz="1600" dirty="0" smtClean="0">
                <a:solidFill>
                  <a:schemeClr val="tx2"/>
                </a:solidFill>
                <a:latin typeface="Century Gothic" pitchFamily="34" charset="0"/>
              </a:rPr>
              <a:t> </a:t>
            </a:r>
            <a:r>
              <a:rPr lang="el-GR" sz="1600" b="1" dirty="0" smtClean="0">
                <a:solidFill>
                  <a:schemeClr val="tx2"/>
                </a:solidFill>
                <a:latin typeface="Century Gothic" pitchFamily="34" charset="0"/>
              </a:rPr>
              <a:t>(ενότητες Ζωφόρος και Γνωρίστε τη ζωφόρο)</a:t>
            </a:r>
            <a:r>
              <a:rPr lang="el-GR" sz="1600" dirty="0" smtClean="0">
                <a:solidFill>
                  <a:schemeClr val="tx2"/>
                </a:solidFill>
                <a:latin typeface="Century Gothic" pitchFamily="34" charset="0"/>
              </a:rPr>
              <a:t>, στο </a:t>
            </a:r>
            <a:r>
              <a:rPr lang="el-GR" sz="1600" b="1" dirty="0" smtClean="0">
                <a:solidFill>
                  <a:schemeClr val="tx2"/>
                </a:solidFill>
                <a:latin typeface="Century Gothic" pitchFamily="34" charset="0"/>
              </a:rPr>
              <a:t>Αποθετήριο εκπαιδευτικού περιεχομένου για την Ακρόπολη</a:t>
            </a:r>
            <a:r>
              <a:rPr lang="el-GR" sz="1600" dirty="0" smtClean="0">
                <a:solidFill>
                  <a:schemeClr val="tx2"/>
                </a:solidFill>
                <a:latin typeface="Century Gothic" pitchFamily="34" charset="0"/>
              </a:rPr>
              <a:t> και στο </a:t>
            </a:r>
            <a:r>
              <a:rPr lang="el-GR" sz="1600" b="1" dirty="0" smtClean="0">
                <a:solidFill>
                  <a:schemeClr val="tx2"/>
                </a:solidFill>
                <a:latin typeface="Century Gothic" pitchFamily="34" charset="0"/>
              </a:rPr>
              <a:t>Αποθετήριο της ζωφόρου του Παρθενώνα</a:t>
            </a:r>
            <a:r>
              <a:rPr lang="el-GR" sz="1600" dirty="0" smtClean="0">
                <a:solidFill>
                  <a:schemeClr val="tx2"/>
                </a:solidFill>
                <a:latin typeface="Century Gothic" pitchFamily="34" charset="0"/>
              </a:rPr>
              <a:t>. </a:t>
            </a:r>
          </a:p>
          <a:p>
            <a:pPr marL="182563" indent="-4763">
              <a:lnSpc>
                <a:spcPct val="150000"/>
              </a:lnSpc>
              <a:buClr>
                <a:schemeClr val="accent2"/>
              </a:buClr>
            </a:pPr>
            <a:r>
              <a:rPr lang="el-GR" sz="1600" dirty="0" smtClean="0">
                <a:solidFill>
                  <a:schemeClr val="tx2"/>
                </a:solidFill>
                <a:latin typeface="Century Gothic" pitchFamily="34" charset="0"/>
              </a:rPr>
              <a:t>Επικουρείται από την ανηρτημένη στο </a:t>
            </a:r>
            <a:r>
              <a:rPr lang="el-GR" sz="1600" b="1" dirty="0" smtClean="0">
                <a:solidFill>
                  <a:schemeClr val="tx2"/>
                </a:solidFill>
                <a:latin typeface="Century Gothic" pitchFamily="34" charset="0"/>
              </a:rPr>
              <a:t>Εθνικό Αρχείο Διδακτορικών Διατριβών </a:t>
            </a:r>
            <a:r>
              <a:rPr lang="el-GR" sz="1600" dirty="0" smtClean="0">
                <a:solidFill>
                  <a:schemeClr val="tx2"/>
                </a:solidFill>
                <a:latin typeface="Century Gothic" pitchFamily="34" charset="0"/>
              </a:rPr>
              <a:t>διατριβή της Ε. </a:t>
            </a:r>
            <a:r>
              <a:rPr lang="el-GR" sz="1600" dirty="0" err="1" smtClean="0">
                <a:solidFill>
                  <a:schemeClr val="tx2"/>
                </a:solidFill>
                <a:latin typeface="Century Gothic" pitchFamily="34" charset="0"/>
              </a:rPr>
              <a:t>Κόρκα</a:t>
            </a:r>
            <a:r>
              <a:rPr lang="el-GR" sz="1600" dirty="0" smtClean="0">
                <a:solidFill>
                  <a:schemeClr val="tx2"/>
                </a:solidFill>
                <a:latin typeface="Century Gothic" pitchFamily="34" charset="0"/>
              </a:rPr>
              <a:t>, Το ζήτημα της επανένωσης των γλυπτών του Παρθενώνα στο πλαίσιο της νέας διεθνούς πρακτικής επιστροφής πολιτιστικών αγαθών.</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6" name="5 - TextBox"/>
          <p:cNvSpPr txBox="1"/>
          <p:nvPr/>
        </p:nvSpPr>
        <p:spPr>
          <a:xfrm>
            <a:off x="928662" y="2008462"/>
            <a:ext cx="7929618" cy="92333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Απευθύνεται στους μαθητές: </a:t>
            </a:r>
          </a:p>
          <a:p>
            <a:pPr>
              <a:lnSpc>
                <a:spcPct val="150000"/>
              </a:lnSpc>
              <a:buClr>
                <a:schemeClr val="accent2"/>
              </a:buClr>
              <a:buFont typeface="Wingdings" pitchFamily="2" charset="2"/>
              <a:buChar char="§"/>
            </a:pPr>
            <a:r>
              <a:rPr lang="el-GR" b="1" dirty="0">
                <a:solidFill>
                  <a:schemeClr val="tx2"/>
                </a:solidFill>
                <a:latin typeface="Century Gothic" pitchFamily="34" charset="0"/>
              </a:rPr>
              <a:t> </a:t>
            </a:r>
            <a:r>
              <a:rPr lang="el-GR" sz="1600" dirty="0" smtClean="0">
                <a:solidFill>
                  <a:schemeClr val="tx2"/>
                </a:solidFill>
                <a:latin typeface="Century Gothic" pitchFamily="34" charset="0"/>
              </a:rPr>
              <a:t>της Α΄ τάξης Γυμνασίου</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188640"/>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3</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ζωφόρος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8534"/>
            <a:ext cx="7858180" cy="4924425"/>
          </a:xfrm>
          <a:prstGeom prst="rect">
            <a:avLst/>
          </a:prstGeom>
          <a:noFill/>
        </p:spPr>
        <p:txBody>
          <a:bodyPr wrap="square" rtlCol="0">
            <a:spAutoFit/>
          </a:bodyPr>
          <a:lstStyle/>
          <a:p>
            <a:pPr marL="182563" indent="-182563">
              <a:lnSpc>
                <a:spcPct val="150000"/>
              </a:lnSpc>
              <a:buClr>
                <a:schemeClr val="accent2"/>
              </a:buClr>
            </a:pPr>
            <a:r>
              <a:rPr lang="el-GR" sz="1600" b="1" dirty="0" smtClean="0">
                <a:solidFill>
                  <a:schemeClr val="accent2"/>
                </a:solidFill>
                <a:latin typeface="Century Gothic" pitchFamily="34" charset="0"/>
              </a:rPr>
              <a:t>Υλοποίηση:</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Οι μαθητές/</a:t>
            </a:r>
            <a:r>
              <a:rPr lang="el-GR" sz="1400" dirty="0" err="1" smtClean="0">
                <a:solidFill>
                  <a:schemeClr val="tx2"/>
                </a:solidFill>
                <a:latin typeface="Century Gothic" pitchFamily="34" charset="0"/>
              </a:rPr>
              <a:t>τριες</a:t>
            </a:r>
            <a:r>
              <a:rPr lang="el-GR" sz="1400" dirty="0" smtClean="0">
                <a:solidFill>
                  <a:schemeClr val="tx2"/>
                </a:solidFill>
                <a:latin typeface="Century Gothic" pitchFamily="34" charset="0"/>
              </a:rPr>
              <a:t> ανακαλύπτουν μόνοι τους </a:t>
            </a:r>
            <a:r>
              <a:rPr lang="el-GR" sz="1400" dirty="0" smtClean="0">
                <a:solidFill>
                  <a:schemeClr val="tx2"/>
                </a:solidFill>
                <a:latin typeface="Century Gothic" pitchFamily="34" charset="0"/>
              </a:rPr>
              <a:t>τη ζωφόρο με </a:t>
            </a:r>
            <a:r>
              <a:rPr lang="el-GR" sz="1400" dirty="0" smtClean="0">
                <a:solidFill>
                  <a:schemeClr val="tx2"/>
                </a:solidFill>
                <a:latin typeface="Century Gothic" pitchFamily="34" charset="0"/>
              </a:rPr>
              <a:t>τη βοήθεια της </a:t>
            </a:r>
            <a:r>
              <a:rPr lang="el-GR" sz="1400" dirty="0" err="1" smtClean="0">
                <a:solidFill>
                  <a:schemeClr val="tx2"/>
                </a:solidFill>
                <a:latin typeface="Century Gothic" pitchFamily="34" charset="0"/>
              </a:rPr>
              <a:t>διαδραστικής</a:t>
            </a:r>
            <a:r>
              <a:rPr lang="el-GR" sz="1400" dirty="0" smtClean="0">
                <a:solidFill>
                  <a:schemeClr val="tx2"/>
                </a:solidFill>
                <a:latin typeface="Century Gothic" pitchFamily="34" charset="0"/>
              </a:rPr>
              <a:t> εφαρμογής </a:t>
            </a:r>
            <a:r>
              <a:rPr lang="el-GR" sz="1400" b="1" i="1" dirty="0" smtClean="0">
                <a:solidFill>
                  <a:schemeClr val="tx2"/>
                </a:solidFill>
                <a:latin typeface="Century Gothic" pitchFamily="34" charset="0"/>
                <a:hlinkClick r:id="rId5"/>
              </a:rPr>
              <a:t>Η ζωφόρος του Παρθενώνα </a:t>
            </a:r>
            <a:r>
              <a:rPr lang="el-GR" sz="1400" dirty="0" smtClean="0">
                <a:solidFill>
                  <a:schemeClr val="tx2"/>
                </a:solidFill>
                <a:latin typeface="Century Gothic" pitchFamily="34" charset="0"/>
              </a:rPr>
              <a:t> </a:t>
            </a:r>
          </a:p>
          <a:p>
            <a:pPr>
              <a:buClr>
                <a:schemeClr val="accent2"/>
              </a:buClr>
              <a:buFont typeface="Wingdings" pitchFamily="2" charset="2"/>
              <a:buChar char="§"/>
            </a:pPr>
            <a:r>
              <a:rPr lang="el-GR" sz="1400" dirty="0" smtClean="0">
                <a:solidFill>
                  <a:schemeClr val="tx2"/>
                </a:solidFill>
                <a:latin typeface="Century Gothic" pitchFamily="34" charset="0"/>
              </a:rPr>
              <a:t>  Ερευνούν θέματα όπως: </a:t>
            </a:r>
            <a:endParaRPr lang="el-GR" sz="1400" dirty="0" smtClean="0">
              <a:solidFill>
                <a:schemeClr val="tx2"/>
              </a:solidFill>
              <a:latin typeface="Century Gothic" pitchFamily="34" charset="0"/>
            </a:endParaRPr>
          </a:p>
          <a:p>
            <a:pPr marL="180975"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Ζωφόρος</a:t>
            </a:r>
            <a:r>
              <a:rPr lang="el-GR" sz="1200" dirty="0" smtClean="0">
                <a:solidFill>
                  <a:schemeClr val="tx2"/>
                </a:solidFill>
                <a:latin typeface="Century Gothic" pitchFamily="34" charset="0"/>
              </a:rPr>
              <a:t>: ένα στοιχείο ιωνικής αρχιτεκτονικής σε έναν ναό δωρικού </a:t>
            </a:r>
            <a:r>
              <a:rPr lang="el-GR" sz="1200" dirty="0" smtClean="0">
                <a:solidFill>
                  <a:schemeClr val="tx2"/>
                </a:solidFill>
                <a:latin typeface="Century Gothic" pitchFamily="34" charset="0"/>
              </a:rPr>
              <a:t>ρυθμού</a:t>
            </a:r>
            <a:endParaRPr lang="el-GR" sz="1200" dirty="0" smtClean="0">
              <a:solidFill>
                <a:schemeClr val="tx2"/>
              </a:solidFill>
              <a:latin typeface="Century Gothic" pitchFamily="34" charset="0"/>
            </a:endParaRPr>
          </a:p>
          <a:p>
            <a:pPr marL="180975"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Το </a:t>
            </a:r>
            <a:r>
              <a:rPr lang="el-GR" sz="1200" dirty="0" smtClean="0">
                <a:solidFill>
                  <a:schemeClr val="tx2"/>
                </a:solidFill>
                <a:latin typeface="Century Gothic" pitchFamily="34" charset="0"/>
              </a:rPr>
              <a:t>θέμα της ζωφόρου: τα Παναθήναια </a:t>
            </a:r>
            <a:endParaRPr lang="el-GR" sz="1200" dirty="0" smtClean="0">
              <a:solidFill>
                <a:schemeClr val="tx2"/>
              </a:solidFill>
              <a:latin typeface="Century Gothic" pitchFamily="34" charset="0"/>
            </a:endParaRPr>
          </a:p>
          <a:p>
            <a:pPr marL="180975"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a:t>
            </a:r>
            <a:r>
              <a:rPr lang="el-GR" sz="1200" dirty="0" smtClean="0">
                <a:solidFill>
                  <a:schemeClr val="tx2"/>
                </a:solidFill>
                <a:latin typeface="Century Gothic" pitchFamily="34" charset="0"/>
              </a:rPr>
              <a:t>Ποιο </a:t>
            </a:r>
            <a:r>
              <a:rPr lang="el-GR" sz="1200" dirty="0" smtClean="0">
                <a:solidFill>
                  <a:schemeClr val="tx2"/>
                </a:solidFill>
                <a:latin typeface="Century Gothic" pitchFamily="34" charset="0"/>
              </a:rPr>
              <a:t>είναι το αντίστοιχο της πομπής των Παναθηναίων στο τελετουργικό </a:t>
            </a:r>
            <a:endParaRPr lang="el-GR" sz="1200" dirty="0" smtClean="0">
              <a:solidFill>
                <a:schemeClr val="tx2"/>
              </a:solidFill>
              <a:latin typeface="Century Gothic" pitchFamily="34" charset="0"/>
            </a:endParaRPr>
          </a:p>
          <a:p>
            <a:pPr marL="361950" lvl="0">
              <a:lnSpc>
                <a:spcPct val="150000"/>
              </a:lnSpc>
              <a:buClr>
                <a:srgbClr val="FFC000"/>
              </a:buClr>
            </a:pPr>
            <a:r>
              <a:rPr lang="el-GR" sz="1200" dirty="0" smtClean="0">
                <a:solidFill>
                  <a:schemeClr val="tx2"/>
                </a:solidFill>
                <a:latin typeface="Century Gothic" pitchFamily="34" charset="0"/>
              </a:rPr>
              <a:t> </a:t>
            </a:r>
            <a:r>
              <a:rPr lang="el-GR" sz="1200" dirty="0" smtClean="0">
                <a:solidFill>
                  <a:schemeClr val="tx2"/>
                </a:solidFill>
                <a:latin typeface="Century Gothic" pitchFamily="34" charset="0"/>
              </a:rPr>
              <a:t>της </a:t>
            </a:r>
            <a:r>
              <a:rPr lang="el-GR" sz="1200" dirty="0" smtClean="0">
                <a:solidFill>
                  <a:schemeClr val="tx2"/>
                </a:solidFill>
                <a:latin typeface="Century Gothic" pitchFamily="34" charset="0"/>
              </a:rPr>
              <a:t>χριστιανικής </a:t>
            </a:r>
            <a:r>
              <a:rPr lang="el-GR" sz="1200" dirty="0" smtClean="0">
                <a:solidFill>
                  <a:schemeClr val="tx2"/>
                </a:solidFill>
                <a:latin typeface="Century Gothic" pitchFamily="34" charset="0"/>
              </a:rPr>
              <a:t>λατρείας </a:t>
            </a:r>
          </a:p>
          <a:p>
            <a:pPr marL="180975"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a:t>
            </a:r>
            <a:r>
              <a:rPr lang="el-GR" sz="1200" dirty="0" smtClean="0">
                <a:solidFill>
                  <a:schemeClr val="tx2"/>
                </a:solidFill>
                <a:latin typeface="Century Gothic" pitchFamily="34" charset="0"/>
              </a:rPr>
              <a:t>Τα Παναθήναια </a:t>
            </a:r>
            <a:r>
              <a:rPr lang="el-GR" sz="1200" dirty="0" smtClean="0">
                <a:solidFill>
                  <a:schemeClr val="tx2"/>
                </a:solidFill>
                <a:latin typeface="Century Gothic" pitchFamily="34" charset="0"/>
              </a:rPr>
              <a:t>ως μεγάλη θρησκευτική και κοινωνική στιγμή </a:t>
            </a:r>
            <a:endParaRPr lang="el-GR" sz="1200" dirty="0" smtClean="0">
              <a:solidFill>
                <a:schemeClr val="tx2"/>
              </a:solidFill>
              <a:latin typeface="Century Gothic" pitchFamily="34" charset="0"/>
            </a:endParaRPr>
          </a:p>
          <a:p>
            <a:pPr marL="361950" lvl="0">
              <a:lnSpc>
                <a:spcPct val="150000"/>
              </a:lnSpc>
              <a:buClr>
                <a:srgbClr val="FFC000"/>
              </a:buClr>
            </a:pPr>
            <a:r>
              <a:rPr lang="el-GR" sz="1200" dirty="0" smtClean="0">
                <a:solidFill>
                  <a:schemeClr val="tx2"/>
                </a:solidFill>
                <a:latin typeface="Century Gothic" pitchFamily="34" charset="0"/>
              </a:rPr>
              <a:t>στις </a:t>
            </a:r>
            <a:r>
              <a:rPr lang="el-GR" sz="1200" dirty="0" smtClean="0">
                <a:solidFill>
                  <a:schemeClr val="tx2"/>
                </a:solidFill>
                <a:latin typeface="Century Gothic" pitchFamily="34" charset="0"/>
              </a:rPr>
              <a:t>ζωές των ανθρώπων και της </a:t>
            </a:r>
            <a:r>
              <a:rPr lang="el-GR" sz="1200" dirty="0" smtClean="0">
                <a:solidFill>
                  <a:schemeClr val="tx2"/>
                </a:solidFill>
                <a:latin typeface="Century Gothic" pitchFamily="34" charset="0"/>
              </a:rPr>
              <a:t>πόλης</a:t>
            </a:r>
            <a:endParaRPr lang="el-GR" sz="1200" dirty="0" smtClean="0">
              <a:solidFill>
                <a:schemeClr val="tx2"/>
              </a:solidFill>
              <a:latin typeface="Century Gothic" pitchFamily="34" charset="0"/>
            </a:endParaRPr>
          </a:p>
          <a:p>
            <a:pPr marL="180975"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Τι απεικονίζει η ζωφόρος: ερμηνευτικές θεωρίες</a:t>
            </a:r>
          </a:p>
          <a:p>
            <a:pPr marL="180975"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Ο </a:t>
            </a:r>
            <a:r>
              <a:rPr lang="el-GR" sz="1200" dirty="0" smtClean="0">
                <a:solidFill>
                  <a:schemeClr val="tx2"/>
                </a:solidFill>
                <a:latin typeface="Century Gothic" pitchFamily="34" charset="0"/>
              </a:rPr>
              <a:t>σχεδιασμός και η κατασκευή της ζωφόρου</a:t>
            </a:r>
          </a:p>
          <a:p>
            <a:pPr marL="180975"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 Η </a:t>
            </a:r>
            <a:r>
              <a:rPr lang="el-GR" sz="1200" dirty="0" smtClean="0">
                <a:solidFill>
                  <a:schemeClr val="tx2"/>
                </a:solidFill>
                <a:latin typeface="Century Gothic" pitchFamily="34" charset="0"/>
              </a:rPr>
              <a:t>πικρή </a:t>
            </a:r>
            <a:r>
              <a:rPr lang="el-GR" sz="1200" dirty="0" smtClean="0">
                <a:solidFill>
                  <a:schemeClr val="tx2"/>
                </a:solidFill>
                <a:latin typeface="Century Gothic" pitchFamily="34" charset="0"/>
              </a:rPr>
              <a:t>μοίρα </a:t>
            </a:r>
            <a:r>
              <a:rPr lang="el-GR" sz="1200" dirty="0" smtClean="0">
                <a:solidFill>
                  <a:schemeClr val="tx2"/>
                </a:solidFill>
                <a:latin typeface="Century Gothic" pitchFamily="34" charset="0"/>
              </a:rPr>
              <a:t>της ζωφόρου</a:t>
            </a:r>
          </a:p>
          <a:p>
            <a:pPr marL="180975" lvl="0">
              <a:lnSpc>
                <a:spcPct val="150000"/>
              </a:lnSpc>
              <a:buClr>
                <a:srgbClr val="FFC000"/>
              </a:buClr>
              <a:buFont typeface="Wingdings" pitchFamily="2" charset="2"/>
              <a:buChar char="Ø"/>
            </a:pPr>
            <a:r>
              <a:rPr lang="el-GR" sz="1200" dirty="0" smtClean="0">
                <a:solidFill>
                  <a:schemeClr val="tx2"/>
                </a:solidFill>
                <a:latin typeface="Century Gothic" pitchFamily="34" charset="0"/>
              </a:rPr>
              <a:t>Η συντήρησή της</a:t>
            </a:r>
            <a:r>
              <a:rPr lang="el-GR" sz="1400" dirty="0" smtClean="0">
                <a:solidFill>
                  <a:schemeClr val="tx2"/>
                </a:solidFill>
                <a:latin typeface="Century Gothic" pitchFamily="34" charset="0"/>
              </a:rPr>
              <a:t> </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Θέματα </a:t>
            </a:r>
            <a:r>
              <a:rPr lang="el-GR" sz="1400" dirty="0" smtClean="0">
                <a:solidFill>
                  <a:schemeClr val="tx2"/>
                </a:solidFill>
                <a:latin typeface="Century Gothic" pitchFamily="34" charset="0"/>
              </a:rPr>
              <a:t>για ανάλυση / ανάπτυξη στο σπίτι υπό τη μορφή </a:t>
            </a:r>
            <a:r>
              <a:rPr lang="en-US" sz="1400" dirty="0" smtClean="0">
                <a:solidFill>
                  <a:schemeClr val="tx2"/>
                </a:solidFill>
                <a:latin typeface="Century Gothic" pitchFamily="34" charset="0"/>
              </a:rPr>
              <a:t>poster</a:t>
            </a:r>
            <a:r>
              <a:rPr lang="el-GR" sz="1400" dirty="0" smtClean="0">
                <a:solidFill>
                  <a:schemeClr val="tx2"/>
                </a:solidFill>
                <a:latin typeface="Century Gothic" pitchFamily="34" charset="0"/>
              </a:rPr>
              <a:t> </a:t>
            </a:r>
          </a:p>
          <a:p>
            <a:pPr marL="182563" indent="-4763">
              <a:lnSpc>
                <a:spcPct val="150000"/>
              </a:lnSpc>
              <a:buClr>
                <a:schemeClr val="accent2"/>
              </a:buClr>
            </a:pPr>
            <a:r>
              <a:rPr lang="el-GR" sz="1400" dirty="0" smtClean="0">
                <a:solidFill>
                  <a:schemeClr val="tx2"/>
                </a:solidFill>
                <a:latin typeface="Century Gothic" pitchFamily="34" charset="0"/>
              </a:rPr>
              <a:t>για την προετοιμασία της καταληκτικής δραστηριότητας</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188640"/>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3</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ζωφόρος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8534"/>
            <a:ext cx="7858180" cy="3093154"/>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endParaRPr lang="en-US"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n-US" sz="1600" dirty="0" smtClean="0">
                <a:solidFill>
                  <a:schemeClr val="tx2"/>
                </a:solidFill>
                <a:latin typeface="Century Gothic" pitchFamily="34" charset="0"/>
              </a:rPr>
              <a:t>O</a:t>
            </a:r>
            <a:r>
              <a:rPr lang="el-GR" sz="1600" dirty="0" smtClean="0">
                <a:solidFill>
                  <a:schemeClr val="tx2"/>
                </a:solidFill>
                <a:latin typeface="Century Gothic" pitchFamily="34" charset="0"/>
              </a:rPr>
              <a:t>ι γνώσεις των μαθητών στην αρχαία ελληνική ιστορία </a:t>
            </a:r>
            <a:endParaRPr lang="el-GR" sz="1600"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και </a:t>
            </a:r>
            <a:r>
              <a:rPr lang="el-GR" sz="1600" dirty="0" smtClean="0">
                <a:solidFill>
                  <a:schemeClr val="tx2"/>
                </a:solidFill>
                <a:latin typeface="Century Gothic" pitchFamily="34" charset="0"/>
              </a:rPr>
              <a:t>η παρατηρητικότητα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Τυπική γραπτή αξιολόγηση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a:t>
            </a:r>
            <a:r>
              <a:rPr lang="en-US" sz="1600" dirty="0" smtClean="0">
                <a:solidFill>
                  <a:schemeClr val="tx2"/>
                </a:solidFill>
                <a:latin typeface="Century Gothic" pitchFamily="34" charset="0"/>
              </a:rPr>
              <a:t>a</a:t>
            </a:r>
            <a:r>
              <a:rPr lang="el-GR" sz="1600" dirty="0" smtClean="0">
                <a:solidFill>
                  <a:schemeClr val="tx2"/>
                </a:solidFill>
                <a:latin typeface="Century Gothic" pitchFamily="34" charset="0"/>
              </a:rPr>
              <a:t> </a:t>
            </a:r>
            <a:r>
              <a:rPr lang="el-GR" sz="1600" b="1" dirty="0" err="1" smtClean="0">
                <a:solidFill>
                  <a:schemeClr val="tx2"/>
                </a:solidFill>
                <a:latin typeface="Century Gothic" pitchFamily="34" charset="0"/>
              </a:rPr>
              <a:t>Αποθετήρι</a:t>
            </a:r>
            <a:r>
              <a:rPr lang="en-US" sz="1600" b="1" dirty="0" smtClean="0">
                <a:solidFill>
                  <a:schemeClr val="tx2"/>
                </a:solidFill>
                <a:latin typeface="Century Gothic" pitchFamily="34" charset="0"/>
              </a:rPr>
              <a:t>a</a:t>
            </a:r>
            <a:r>
              <a:rPr lang="el-GR" sz="1600" b="1" dirty="0" smtClean="0">
                <a:solidFill>
                  <a:schemeClr val="tx2"/>
                </a:solidFill>
                <a:latin typeface="Century Gothic" pitchFamily="34" charset="0"/>
              </a:rPr>
              <a:t> </a:t>
            </a:r>
            <a:endParaRPr lang="el-GR" sz="1600" b="1" dirty="0" smtClean="0">
              <a:solidFill>
                <a:schemeClr val="tx2"/>
              </a:solidFill>
              <a:latin typeface="Century Gothic" pitchFamily="34" charset="0"/>
            </a:endParaRPr>
          </a:p>
          <a:p>
            <a:pPr marL="182563" indent="-1588">
              <a:lnSpc>
                <a:spcPct val="150000"/>
              </a:lnSpc>
              <a:buClr>
                <a:schemeClr val="accent2"/>
              </a:buClr>
            </a:pPr>
            <a:r>
              <a:rPr lang="el-GR" sz="1600" dirty="0" smtClean="0">
                <a:solidFill>
                  <a:schemeClr val="tx2"/>
                </a:solidFill>
                <a:latin typeface="Century Gothic" pitchFamily="34" charset="0"/>
              </a:rPr>
              <a:t>(όπως η </a:t>
            </a:r>
            <a:r>
              <a:rPr lang="el-GR" sz="1600" dirty="0" smtClean="0">
                <a:solidFill>
                  <a:schemeClr val="tx2"/>
                </a:solidFill>
                <a:latin typeface="Century Gothic" pitchFamily="34" charset="0"/>
              </a:rPr>
              <a:t>σελ</a:t>
            </a:r>
            <a:r>
              <a:rPr lang="el-GR" sz="1600" dirty="0" smtClean="0">
                <a:solidFill>
                  <a:schemeClr val="tx2"/>
                </a:solidFill>
                <a:latin typeface="Century Gothic" pitchFamily="34" charset="0"/>
              </a:rPr>
              <a:t>. 5 από το φυλλάδιο </a:t>
            </a:r>
            <a:r>
              <a:rPr lang="el-GR" sz="1600" b="1" i="1" dirty="0" smtClean="0">
                <a:solidFill>
                  <a:srgbClr val="FFC000"/>
                </a:solidFill>
                <a:latin typeface="Century Gothic" pitchFamily="34" charset="0"/>
              </a:rPr>
              <a:t>28η </a:t>
            </a:r>
            <a:r>
              <a:rPr lang="el-GR" sz="1600" b="1" i="1" dirty="0" err="1" smtClean="0">
                <a:solidFill>
                  <a:srgbClr val="FFC000"/>
                </a:solidFill>
                <a:latin typeface="Century Gothic" pitchFamily="34" charset="0"/>
              </a:rPr>
              <a:t>Εκατομβαιώνος</a:t>
            </a:r>
            <a:r>
              <a:rPr lang="el-GR" sz="1600" b="1" i="1" dirty="0" smtClean="0">
                <a:solidFill>
                  <a:srgbClr val="FFC000"/>
                </a:solidFill>
                <a:latin typeface="Century Gothic" pitchFamily="34" charset="0"/>
              </a:rPr>
              <a:t>. Μια μέρα με τη ζωφόρο του Παρθενώνα</a:t>
            </a:r>
            <a:r>
              <a:rPr lang="el-GR" sz="1600" dirty="0" smtClean="0">
                <a:solidFill>
                  <a:schemeClr val="tx2"/>
                </a:solidFill>
                <a:latin typeface="Century Gothic" pitchFamily="34" charset="0"/>
              </a:rPr>
              <a:t>.</a:t>
            </a:r>
            <a:r>
              <a:rPr lang="el-GR" sz="1600" dirty="0" smtClean="0">
                <a:solidFill>
                  <a:schemeClr val="tx2"/>
                </a:solidFill>
                <a:latin typeface="Century Gothic" pitchFamily="34" charset="0"/>
              </a:rPr>
              <a:t>)</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496659"/>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4</a:t>
            </a:r>
            <a:r>
              <a:rPr lang="el-GR" b="1" baseline="30000" dirty="0" smtClean="0">
                <a:solidFill>
                  <a:schemeClr val="accent2"/>
                </a:solidFill>
                <a:latin typeface="Century Gothic" pitchFamily="34" charset="0"/>
              </a:rPr>
              <a:t>η</a:t>
            </a:r>
            <a:r>
              <a:rPr lang="el-GR" b="1" dirty="0" smtClean="0">
                <a:solidFill>
                  <a:schemeClr val="accent2"/>
                </a:solidFill>
                <a:latin typeface="Century Gothic" pitchFamily="34" charset="0"/>
              </a:rPr>
              <a:t> Ερευνητική / Καθοδηγούμενη Δραστηριότητα:</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Παρθενώνας: ναός ή σύμβολο της πόλης;</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3068202"/>
            <a:ext cx="7858180" cy="1938992"/>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Τάξη ή την Αίθουσα Πληροφορικής</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Έχει διάρκεια 1 ώρα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Βασίζεται</a:t>
            </a: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στη </a:t>
            </a:r>
            <a:r>
              <a:rPr lang="el-GR" sz="1600" dirty="0" err="1" smtClean="0">
                <a:solidFill>
                  <a:schemeClr val="tx2"/>
                </a:solidFill>
                <a:latin typeface="Century Gothic" pitchFamily="34" charset="0"/>
              </a:rPr>
              <a:t>διαδραστική</a:t>
            </a:r>
            <a:r>
              <a:rPr lang="el-GR" sz="1600" dirty="0" smtClean="0">
                <a:solidFill>
                  <a:schemeClr val="tx2"/>
                </a:solidFill>
                <a:latin typeface="Century Gothic" pitchFamily="34" charset="0"/>
              </a:rPr>
              <a:t> εφαρμογή του ΕΚΤ </a:t>
            </a:r>
            <a:r>
              <a:rPr lang="el-GR" sz="1600" b="1" dirty="0" smtClean="0">
                <a:solidFill>
                  <a:schemeClr val="tx2"/>
                </a:solidFill>
                <a:latin typeface="Century Gothic" pitchFamily="34" charset="0"/>
              </a:rPr>
              <a:t>«Η ζωφόρος του Παρθενώνα» (ενότητα Ζωφόρος)</a:t>
            </a:r>
            <a:r>
              <a:rPr lang="el-GR" sz="1600" dirty="0" smtClean="0">
                <a:solidFill>
                  <a:schemeClr val="tx2"/>
                </a:solidFill>
                <a:latin typeface="Century Gothic" pitchFamily="34" charset="0"/>
              </a:rPr>
              <a:t>, στο </a:t>
            </a:r>
            <a:r>
              <a:rPr lang="el-GR" sz="1600" b="1" dirty="0" smtClean="0">
                <a:solidFill>
                  <a:schemeClr val="tx2"/>
                </a:solidFill>
                <a:latin typeface="Century Gothic" pitchFamily="34" charset="0"/>
              </a:rPr>
              <a:t>Αποθετήριο εκπαιδευτικού περιεχομένου για την Ακρόπολη</a:t>
            </a:r>
            <a:r>
              <a:rPr lang="el-GR" sz="1600" dirty="0" smtClean="0">
                <a:solidFill>
                  <a:schemeClr val="tx2"/>
                </a:solidFill>
                <a:latin typeface="Century Gothic" pitchFamily="34" charset="0"/>
              </a:rPr>
              <a:t> και στο </a:t>
            </a:r>
            <a:r>
              <a:rPr lang="el-GR" sz="1600" b="1" dirty="0" smtClean="0">
                <a:solidFill>
                  <a:schemeClr val="tx2"/>
                </a:solidFill>
                <a:latin typeface="Century Gothic" pitchFamily="34" charset="0"/>
              </a:rPr>
              <a:t>Αποθετήριο της ζωφόρου του Παρθενώνα</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30630" y="165648"/>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4</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Παρθενώνας: ναός ή σύμβολο της πόλης;</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9292"/>
            <a:ext cx="7858180" cy="3046988"/>
          </a:xfrm>
          <a:prstGeom prst="rect">
            <a:avLst/>
          </a:prstGeom>
          <a:noFill/>
        </p:spPr>
        <p:txBody>
          <a:bodyPr wrap="square" rtlCol="0">
            <a:spAutoFit/>
          </a:bodyPr>
          <a:lstStyle/>
          <a:p>
            <a:pPr marL="182563" indent="-182563">
              <a:lnSpc>
                <a:spcPct val="150000"/>
              </a:lnSpc>
              <a:buClr>
                <a:schemeClr val="accent2"/>
              </a:buClr>
            </a:pPr>
            <a:r>
              <a:rPr lang="el-GR" sz="1600" b="1" dirty="0" smtClean="0">
                <a:solidFill>
                  <a:schemeClr val="accent2"/>
                </a:solidFill>
                <a:latin typeface="Century Gothic" pitchFamily="34" charset="0"/>
              </a:rPr>
              <a:t>Υλοποίηση:</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Έχει συμπερασματικό χαρακτήρα</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Έχει ως </a:t>
            </a:r>
            <a:r>
              <a:rPr lang="el-GR" sz="1400" dirty="0" err="1" smtClean="0">
                <a:solidFill>
                  <a:schemeClr val="tx2"/>
                </a:solidFill>
                <a:latin typeface="Century Gothic" pitchFamily="34" charset="0"/>
              </a:rPr>
              <a:t>αφόρμηση</a:t>
            </a:r>
            <a:r>
              <a:rPr lang="el-GR" sz="1400" dirty="0" smtClean="0">
                <a:solidFill>
                  <a:schemeClr val="tx2"/>
                </a:solidFill>
                <a:latin typeface="Century Gothic" pitchFamily="34" charset="0"/>
              </a:rPr>
              <a:t> τις </a:t>
            </a:r>
            <a:r>
              <a:rPr lang="el-GR" sz="1400" dirty="0" err="1" smtClean="0">
                <a:solidFill>
                  <a:schemeClr val="tx2"/>
                </a:solidFill>
                <a:latin typeface="Century Gothic" pitchFamily="34" charset="0"/>
              </a:rPr>
              <a:t>ενότητων</a:t>
            </a:r>
            <a:r>
              <a:rPr lang="el-GR" sz="1400" dirty="0" smtClean="0">
                <a:solidFill>
                  <a:schemeClr val="tx2"/>
                </a:solidFill>
                <a:latin typeface="Century Gothic" pitchFamily="34" charset="0"/>
              </a:rPr>
              <a:t> </a:t>
            </a:r>
            <a:r>
              <a:rPr lang="el-GR" sz="1400" b="1" i="1" dirty="0" smtClean="0">
                <a:solidFill>
                  <a:schemeClr val="tx2"/>
                </a:solidFill>
                <a:latin typeface="Century Gothic" pitchFamily="34" charset="0"/>
                <a:hlinkClick r:id="rId5"/>
              </a:rPr>
              <a:t>Το θέμα της ζωφόρου-Τα Παναθήναια</a:t>
            </a:r>
            <a:r>
              <a:rPr lang="el-GR" sz="1400" b="1" dirty="0" smtClean="0">
                <a:solidFill>
                  <a:schemeClr val="tx2"/>
                </a:solidFill>
                <a:latin typeface="Century Gothic" pitchFamily="34" charset="0"/>
                <a:hlinkClick r:id="rId5"/>
              </a:rPr>
              <a:t> </a:t>
            </a:r>
            <a:r>
              <a:rPr lang="el-GR" sz="1400" dirty="0" smtClean="0">
                <a:solidFill>
                  <a:schemeClr val="tx2"/>
                </a:solidFill>
                <a:latin typeface="Century Gothic" pitchFamily="34" charset="0"/>
              </a:rPr>
              <a:t>και</a:t>
            </a:r>
            <a:r>
              <a:rPr lang="el-GR" sz="1400" b="1" dirty="0" smtClean="0">
                <a:solidFill>
                  <a:schemeClr val="tx2"/>
                </a:solidFill>
                <a:latin typeface="Century Gothic" pitchFamily="34" charset="0"/>
              </a:rPr>
              <a:t> </a:t>
            </a:r>
            <a:r>
              <a:rPr lang="el-GR" sz="1400" b="1" i="1" dirty="0" smtClean="0">
                <a:solidFill>
                  <a:schemeClr val="tx2"/>
                </a:solidFill>
                <a:latin typeface="Century Gothic" pitchFamily="34" charset="0"/>
                <a:hlinkClick r:id="rId5"/>
              </a:rPr>
              <a:t>Ερμηνευτικές θεωρίες</a:t>
            </a:r>
            <a:r>
              <a:rPr lang="el-GR" sz="1400" dirty="0" smtClean="0">
                <a:solidFill>
                  <a:schemeClr val="tx2"/>
                </a:solidFill>
                <a:latin typeface="Century Gothic" pitchFamily="34" charset="0"/>
              </a:rPr>
              <a:t> από την εφαρμογή </a:t>
            </a:r>
            <a:r>
              <a:rPr lang="el-GR" sz="1400" i="1" dirty="0" smtClean="0">
                <a:solidFill>
                  <a:schemeClr val="tx2"/>
                </a:solidFill>
                <a:latin typeface="Century Gothic" pitchFamily="34" charset="0"/>
              </a:rPr>
              <a:t>«Η ζωφόρος του Παρθενώνα</a:t>
            </a:r>
            <a:r>
              <a:rPr lang="el-GR" sz="1400" i="1" dirty="0" smtClean="0">
                <a:solidFill>
                  <a:schemeClr val="tx2"/>
                </a:solidFill>
                <a:latin typeface="Century Gothic" pitchFamily="34" charset="0"/>
              </a:rPr>
              <a:t>»</a:t>
            </a:r>
            <a:endParaRPr lang="en-US" sz="14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Συζήτηση σχετική με τις χρήσεις και τους συμβολισμούς του </a:t>
            </a:r>
            <a:r>
              <a:rPr lang="el-GR" sz="1400" dirty="0" smtClean="0">
                <a:solidFill>
                  <a:schemeClr val="tx2"/>
                </a:solidFill>
                <a:latin typeface="Century Gothic" pitchFamily="34" charset="0"/>
              </a:rPr>
              <a:t>Παρθενώνα</a:t>
            </a:r>
            <a:endParaRPr lang="el-GR" sz="14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Επιλογή από κάθε μαθητή/</a:t>
            </a:r>
            <a:r>
              <a:rPr lang="el-GR" sz="1400" dirty="0" err="1" smtClean="0">
                <a:solidFill>
                  <a:schemeClr val="tx2"/>
                </a:solidFill>
                <a:latin typeface="Century Gothic" pitchFamily="34" charset="0"/>
              </a:rPr>
              <a:t>τρια</a:t>
            </a:r>
            <a:r>
              <a:rPr lang="el-GR" sz="1400" dirty="0" smtClean="0">
                <a:solidFill>
                  <a:schemeClr val="tx2"/>
                </a:solidFill>
                <a:latin typeface="Century Gothic" pitchFamily="34" charset="0"/>
              </a:rPr>
              <a:t> μιας εφαρμογής από την ενότητα </a:t>
            </a:r>
            <a:r>
              <a:rPr lang="el-GR" sz="1400" b="1" i="1" dirty="0" smtClean="0">
                <a:solidFill>
                  <a:schemeClr val="tx2"/>
                </a:solidFill>
                <a:latin typeface="Century Gothic" pitchFamily="34" charset="0"/>
                <a:hlinkClick r:id="rId5"/>
              </a:rPr>
              <a:t>Παίξε με τη ζωφόρο</a:t>
            </a:r>
            <a:r>
              <a:rPr lang="el-GR" sz="1400" i="1" dirty="0" smtClean="0">
                <a:solidFill>
                  <a:schemeClr val="tx2"/>
                </a:solidFill>
                <a:latin typeface="Century Gothic" pitchFamily="34" charset="0"/>
                <a:hlinkClick r:id="rId5"/>
              </a:rPr>
              <a:t> </a:t>
            </a:r>
            <a:r>
              <a:rPr lang="el-GR" sz="1400" dirty="0" smtClean="0">
                <a:solidFill>
                  <a:schemeClr val="tx2"/>
                </a:solidFill>
                <a:latin typeface="Century Gothic" pitchFamily="34" charset="0"/>
              </a:rPr>
              <a:t>της εφαρμογής </a:t>
            </a:r>
            <a:r>
              <a:rPr lang="el-GR" sz="1400" i="1" dirty="0" smtClean="0">
                <a:solidFill>
                  <a:schemeClr val="tx2"/>
                </a:solidFill>
                <a:latin typeface="Century Gothic" pitchFamily="34" charset="0"/>
              </a:rPr>
              <a:t>«Η ζωφόρος του Παρθενώνα»</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Θέματα για ανάλυση / ανάπτυξη στο σπίτι υπό τη μορφή </a:t>
            </a:r>
            <a:r>
              <a:rPr lang="en-US" sz="1400" dirty="0" smtClean="0">
                <a:solidFill>
                  <a:schemeClr val="tx2"/>
                </a:solidFill>
                <a:latin typeface="Century Gothic" pitchFamily="34" charset="0"/>
              </a:rPr>
              <a:t>poster</a:t>
            </a:r>
            <a:r>
              <a:rPr lang="el-GR" sz="1400" dirty="0" smtClean="0">
                <a:solidFill>
                  <a:schemeClr val="tx2"/>
                </a:solidFill>
                <a:latin typeface="Century Gothic" pitchFamily="34" charset="0"/>
              </a:rPr>
              <a:t> </a:t>
            </a:r>
          </a:p>
          <a:p>
            <a:pPr marL="182563" indent="-4763">
              <a:lnSpc>
                <a:spcPct val="150000"/>
              </a:lnSpc>
              <a:buClr>
                <a:schemeClr val="accent2"/>
              </a:buClr>
            </a:pPr>
            <a:r>
              <a:rPr lang="el-GR" sz="1400" dirty="0" smtClean="0">
                <a:solidFill>
                  <a:schemeClr val="tx2"/>
                </a:solidFill>
                <a:latin typeface="Century Gothic" pitchFamily="34" charset="0"/>
              </a:rPr>
              <a:t>για την προετοιμασία της καταληκτικής δραστηριότητα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188640"/>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3</a:t>
            </a:r>
            <a:r>
              <a:rPr lang="el-GR" sz="1400" baseline="30000" dirty="0" smtClean="0">
                <a:solidFill>
                  <a:schemeClr val="accent2"/>
                </a:solidFill>
                <a:latin typeface="Century Gothic" pitchFamily="34" charset="0"/>
              </a:rPr>
              <a:t>η</a:t>
            </a:r>
            <a:r>
              <a:rPr lang="el-GR" sz="1400" dirty="0" smtClean="0">
                <a:solidFill>
                  <a:schemeClr val="accent2"/>
                </a:solidFill>
                <a:latin typeface="Century Gothic" pitchFamily="34" charset="0"/>
              </a:rPr>
              <a:t> Ερευνητική / Καθοδηγούμενη Δραστηριότητα:</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Η ζωφόρος του Παρθενώνα</a:t>
            </a:r>
          </a:p>
          <a:p>
            <a:pPr marL="182563" indent="-182563">
              <a:buClr>
                <a:schemeClr val="accent2"/>
              </a:buClr>
            </a:pPr>
            <a:endParaRPr lang="el-GR" sz="800" dirty="0" smtClean="0">
              <a:solidFill>
                <a:schemeClr val="tx2"/>
              </a:solidFill>
              <a:latin typeface="Century Gothic" pitchFamily="34" charset="0"/>
            </a:endParaRPr>
          </a:p>
        </p:txBody>
      </p:sp>
      <p:sp>
        <p:nvSpPr>
          <p:cNvPr id="6" name="5 - TextBox"/>
          <p:cNvSpPr txBox="1"/>
          <p:nvPr/>
        </p:nvSpPr>
        <p:spPr>
          <a:xfrm>
            <a:off x="1000100" y="1508534"/>
            <a:ext cx="7858180" cy="2354491"/>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Αξιολόγηση:</a:t>
            </a:r>
            <a:endParaRPr lang="en-US" b="1" dirty="0" smtClean="0">
              <a:solidFill>
                <a:schemeClr val="accent2"/>
              </a:solidFill>
              <a:latin typeface="Century Gothic" pitchFamily="34" charset="0"/>
            </a:endParaRPr>
          </a:p>
          <a:p>
            <a:pPr marL="182563" indent="-182563">
              <a:lnSpc>
                <a:spcPct val="150000"/>
              </a:lnSpc>
              <a:buClr>
                <a:schemeClr val="accent2"/>
              </a:buClr>
              <a:buFont typeface="Wingdings" pitchFamily="2" charset="2"/>
              <a:buChar char="§"/>
            </a:pPr>
            <a:r>
              <a:rPr lang="en-US" sz="1600" dirty="0" smtClean="0">
                <a:solidFill>
                  <a:schemeClr val="tx2"/>
                </a:solidFill>
                <a:latin typeface="Century Gothic" pitchFamily="34" charset="0"/>
              </a:rPr>
              <a:t>O</a:t>
            </a:r>
            <a:r>
              <a:rPr lang="el-GR" sz="1600" dirty="0" smtClean="0">
                <a:solidFill>
                  <a:schemeClr val="tx2"/>
                </a:solidFill>
                <a:latin typeface="Century Gothic" pitchFamily="34" charset="0"/>
              </a:rPr>
              <a:t>ι γνώσεις των μαθητών ιστορικές γνώσεις, η συνθετική </a:t>
            </a:r>
          </a:p>
          <a:p>
            <a:pPr marL="182563" indent="-4763">
              <a:lnSpc>
                <a:spcPct val="150000"/>
              </a:lnSpc>
              <a:buClr>
                <a:schemeClr val="accent2"/>
              </a:buClr>
            </a:pPr>
            <a:r>
              <a:rPr lang="el-GR" sz="1600" dirty="0" smtClean="0">
                <a:solidFill>
                  <a:schemeClr val="tx2"/>
                </a:solidFill>
                <a:latin typeface="Century Gothic" pitchFamily="34" charset="0"/>
              </a:rPr>
              <a:t>και η αναλυτική ικανότητα, η μνήμη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Άτυπη προφορική αξιολόγηση</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Προτάσεις αξιολόγησης με χρήση υλικού από τ</a:t>
            </a:r>
            <a:r>
              <a:rPr lang="en-US" sz="1600" dirty="0" smtClean="0">
                <a:solidFill>
                  <a:schemeClr val="tx2"/>
                </a:solidFill>
                <a:latin typeface="Century Gothic" pitchFamily="34" charset="0"/>
              </a:rPr>
              <a:t>a</a:t>
            </a:r>
            <a:r>
              <a:rPr lang="el-GR" sz="1600" dirty="0" smtClean="0">
                <a:solidFill>
                  <a:schemeClr val="tx2"/>
                </a:solidFill>
                <a:latin typeface="Century Gothic" pitchFamily="34" charset="0"/>
              </a:rPr>
              <a:t> </a:t>
            </a:r>
            <a:r>
              <a:rPr lang="el-GR" sz="1600" b="1" dirty="0" err="1" smtClean="0">
                <a:solidFill>
                  <a:schemeClr val="tx2"/>
                </a:solidFill>
                <a:latin typeface="Century Gothic" pitchFamily="34" charset="0"/>
              </a:rPr>
              <a:t>Αποθετήρι</a:t>
            </a:r>
            <a:r>
              <a:rPr lang="en-US" sz="1600" b="1" dirty="0" smtClean="0">
                <a:solidFill>
                  <a:schemeClr val="tx2"/>
                </a:solidFill>
                <a:latin typeface="Century Gothic" pitchFamily="34" charset="0"/>
              </a:rPr>
              <a:t>a</a:t>
            </a:r>
            <a:endParaRPr lang="el-GR" sz="1600" dirty="0" smtClean="0">
              <a:solidFill>
                <a:schemeClr val="tx2"/>
              </a:solidFill>
              <a:latin typeface="Century Gothic" pitchFamily="34" charset="0"/>
            </a:endParaRPr>
          </a:p>
          <a:p>
            <a:pPr marL="182563" indent="-182563">
              <a:lnSpc>
                <a:spcPct val="150000"/>
              </a:lnSpc>
              <a:buClr>
                <a:schemeClr val="accent2"/>
              </a:buClr>
              <a:buFont typeface="Wingdings" pitchFamily="2" charset="2"/>
              <a:buChar char="§"/>
            </a:pP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496659"/>
            <a:ext cx="7858180" cy="1046440"/>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Καταληκτική Δραστηριότητα (προαιρετική):</a:t>
            </a:r>
          </a:p>
          <a:p>
            <a:pPr>
              <a:lnSpc>
                <a:spcPct val="150000"/>
              </a:lnSpc>
            </a:pPr>
            <a:r>
              <a:rPr lang="el-GR" b="1" dirty="0" smtClean="0">
                <a:solidFill>
                  <a:schemeClr val="accent2"/>
                </a:solidFill>
                <a:latin typeface="Century Gothic" pitchFamily="34" charset="0"/>
              </a:rPr>
              <a:t>Θέμα: </a:t>
            </a:r>
            <a:r>
              <a:rPr lang="el-GR" b="1" dirty="0" smtClean="0">
                <a:solidFill>
                  <a:schemeClr val="tx2"/>
                </a:solidFill>
                <a:latin typeface="Century Gothic" pitchFamily="34" charset="0"/>
              </a:rPr>
              <a:t>Παρουσίαση στο κοινό</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3068202"/>
            <a:ext cx="7858180" cy="1938992"/>
          </a:xfrm>
          <a:prstGeom prst="rect">
            <a:avLst/>
          </a:prstGeom>
          <a:noFill/>
        </p:spPr>
        <p:txBody>
          <a:bodyPr wrap="square" rtlCol="0">
            <a:spAutoFit/>
          </a:bodyPr>
          <a:lstStyle/>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Υλοποιείται στην Αίθουσα Εκδηλώσεων ή σε άλλον κοινόχρηστο χώρο </a:t>
            </a:r>
          </a:p>
          <a:p>
            <a:pPr marL="182563" indent="-4763">
              <a:lnSpc>
                <a:spcPct val="150000"/>
              </a:lnSpc>
              <a:buClr>
                <a:schemeClr val="accent2"/>
              </a:buClr>
            </a:pPr>
            <a:r>
              <a:rPr lang="el-GR" sz="1600" dirty="0" smtClean="0">
                <a:solidFill>
                  <a:schemeClr val="tx2"/>
                </a:solidFill>
                <a:latin typeface="Century Gothic" pitchFamily="34" charset="0"/>
              </a:rPr>
              <a:t>του σχολείου </a:t>
            </a:r>
          </a:p>
          <a:p>
            <a:pPr marL="177800" indent="-177800">
              <a:lnSpc>
                <a:spcPct val="150000"/>
              </a:lnSpc>
              <a:buClr>
                <a:schemeClr val="accent2"/>
              </a:buClr>
              <a:buFont typeface="Wingdings" pitchFamily="2" charset="2"/>
              <a:buChar char="§"/>
            </a:pPr>
            <a:r>
              <a:rPr lang="el-GR" sz="1600" dirty="0" smtClean="0">
                <a:solidFill>
                  <a:schemeClr val="tx2"/>
                </a:solidFill>
                <a:latin typeface="Century Gothic" pitchFamily="34" charset="0"/>
              </a:rPr>
              <a:t>Προτείνεται να είναι ανοικτή για το κοινό –τουλάχιστον για τους γονείς</a:t>
            </a:r>
          </a:p>
          <a:p>
            <a:pPr marL="177800">
              <a:lnSpc>
                <a:spcPct val="150000"/>
              </a:lnSpc>
              <a:buClr>
                <a:schemeClr val="accent2"/>
              </a:buClr>
            </a:pPr>
            <a:r>
              <a:rPr lang="el-GR" sz="1600" dirty="0" smtClean="0">
                <a:solidFill>
                  <a:schemeClr val="tx2"/>
                </a:solidFill>
                <a:latin typeface="Century Gothic" pitchFamily="34" charset="0"/>
              </a:rPr>
              <a:t>και τους οικείους των μαθητών</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Εκτός διδακτικού ωραρίου</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235382"/>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Καταληκτική Δραστηριότητα (προαιρετική):</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Παρουσίαση στο κοινό</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994064"/>
            <a:ext cx="7858180" cy="1615827"/>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Θέμα:</a:t>
            </a:r>
          </a:p>
          <a:p>
            <a:pPr marL="182563" indent="-182563">
              <a:lnSpc>
                <a:spcPct val="150000"/>
              </a:lnSpc>
              <a:buClr>
                <a:schemeClr val="accent2"/>
              </a:buClr>
              <a:buFont typeface="Wingdings" pitchFamily="2" charset="2"/>
              <a:buChar char="§"/>
            </a:pPr>
            <a:r>
              <a:rPr lang="el-GR" sz="1600" dirty="0" smtClean="0">
                <a:solidFill>
                  <a:schemeClr val="tx2"/>
                </a:solidFill>
                <a:latin typeface="Century Gothic" pitchFamily="34" charset="0"/>
              </a:rPr>
              <a:t>Η παρουσίαση μιας έκθεσης </a:t>
            </a:r>
            <a:r>
              <a:rPr lang="en-US" sz="1600" dirty="0" smtClean="0">
                <a:solidFill>
                  <a:schemeClr val="tx2"/>
                </a:solidFill>
                <a:latin typeface="Century Gothic" pitchFamily="34" charset="0"/>
              </a:rPr>
              <a:t>posters</a:t>
            </a:r>
            <a:r>
              <a:rPr lang="el-GR" sz="1600" dirty="0" smtClean="0">
                <a:solidFill>
                  <a:schemeClr val="tx2"/>
                </a:solidFill>
                <a:latin typeface="Century Gothic" pitchFamily="34" charset="0"/>
              </a:rPr>
              <a:t> με τα θέματα που ανέλαβαν </a:t>
            </a:r>
          </a:p>
          <a:p>
            <a:pPr marL="182563" indent="-4763">
              <a:lnSpc>
                <a:spcPct val="150000"/>
              </a:lnSpc>
              <a:buClr>
                <a:schemeClr val="accent2"/>
              </a:buClr>
            </a:pPr>
            <a:r>
              <a:rPr lang="el-GR" sz="1600" dirty="0" smtClean="0">
                <a:solidFill>
                  <a:schemeClr val="tx2"/>
                </a:solidFill>
                <a:latin typeface="Century Gothic" pitchFamily="34" charset="0"/>
              </a:rPr>
              <a:t>ατομικά ή σε ομάδες των δύο ατόμων οι μαθητές/</a:t>
            </a:r>
            <a:r>
              <a:rPr lang="el-GR" sz="1600" dirty="0" err="1" smtClean="0">
                <a:solidFill>
                  <a:schemeClr val="tx2"/>
                </a:solidFill>
                <a:latin typeface="Century Gothic" pitchFamily="34" charset="0"/>
              </a:rPr>
              <a:t>τριες</a:t>
            </a:r>
            <a:r>
              <a:rPr lang="el-GR" sz="1600" dirty="0" smtClean="0">
                <a:solidFill>
                  <a:schemeClr val="tx2"/>
                </a:solidFill>
                <a:latin typeface="Century Gothic" pitchFamily="34" charset="0"/>
              </a:rPr>
              <a:t> </a:t>
            </a:r>
          </a:p>
          <a:p>
            <a:pPr marL="182563" indent="-4763">
              <a:lnSpc>
                <a:spcPct val="150000"/>
              </a:lnSpc>
              <a:buClr>
                <a:schemeClr val="accent2"/>
              </a:buClr>
            </a:pPr>
            <a:r>
              <a:rPr lang="el-GR" sz="1600" dirty="0" smtClean="0">
                <a:solidFill>
                  <a:schemeClr val="tx2"/>
                </a:solidFill>
                <a:latin typeface="Century Gothic" pitchFamily="34" charset="0"/>
              </a:rPr>
              <a:t>στο τέλος των προηγούμενων, υποχρεωτικών, δραστηριοτήτων</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235382"/>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Καταληκτική Δραστηριότητα (προαιρετική):</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Παρουσίαση στο κοινό</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08534"/>
            <a:ext cx="7858180" cy="4062651"/>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Υλοποίηση:</a:t>
            </a:r>
          </a:p>
          <a:p>
            <a:pPr marL="182563" indent="-182563">
              <a:lnSpc>
                <a:spcPct val="150000"/>
              </a:lnSpc>
              <a:buClr>
                <a:schemeClr val="accent2"/>
              </a:buClr>
              <a:buFont typeface="Wingdings" pitchFamily="2" charset="2"/>
              <a:buChar char="§"/>
            </a:pPr>
            <a:r>
              <a:rPr lang="el-GR" sz="1400" dirty="0" smtClean="0">
                <a:solidFill>
                  <a:schemeClr val="tx2"/>
                </a:solidFill>
                <a:latin typeface="Century Gothic" pitchFamily="34" charset="0"/>
              </a:rPr>
              <a:t>Στο </a:t>
            </a:r>
            <a:r>
              <a:rPr lang="el-GR" sz="1400" b="1" dirty="0" err="1" smtClean="0">
                <a:solidFill>
                  <a:schemeClr val="tx2"/>
                </a:solidFill>
                <a:latin typeface="Century Gothic" pitchFamily="34" charset="0"/>
              </a:rPr>
              <a:t>α΄</a:t>
            </a:r>
            <a:r>
              <a:rPr lang="el-GR" sz="1400" b="1" dirty="0" smtClean="0">
                <a:solidFill>
                  <a:schemeClr val="tx2"/>
                </a:solidFill>
                <a:latin typeface="Century Gothic" pitchFamily="34" charset="0"/>
              </a:rPr>
              <a:t> μέρος </a:t>
            </a:r>
            <a:r>
              <a:rPr lang="el-GR" sz="1400" dirty="0" smtClean="0">
                <a:solidFill>
                  <a:schemeClr val="tx2"/>
                </a:solidFill>
                <a:latin typeface="Century Gothic" pitchFamily="34" charset="0"/>
              </a:rPr>
              <a:t>κάθε μαθητής/</a:t>
            </a:r>
            <a:r>
              <a:rPr lang="el-GR" sz="1400" dirty="0" err="1" smtClean="0">
                <a:solidFill>
                  <a:schemeClr val="tx2"/>
                </a:solidFill>
                <a:latin typeface="Century Gothic" pitchFamily="34" charset="0"/>
              </a:rPr>
              <a:t>τρια</a:t>
            </a:r>
            <a:r>
              <a:rPr lang="el-GR" sz="1400" dirty="0" smtClean="0">
                <a:solidFill>
                  <a:schemeClr val="tx2"/>
                </a:solidFill>
                <a:latin typeface="Century Gothic" pitchFamily="34" charset="0"/>
              </a:rPr>
              <a:t> ή ομάδα παρουσιάζει προφορικά </a:t>
            </a:r>
          </a:p>
          <a:p>
            <a:pPr marL="182563" indent="-4763">
              <a:lnSpc>
                <a:spcPct val="150000"/>
              </a:lnSpc>
              <a:buClr>
                <a:schemeClr val="accent2"/>
              </a:buClr>
            </a:pPr>
            <a:r>
              <a:rPr lang="el-GR" sz="1400" dirty="0" smtClean="0">
                <a:solidFill>
                  <a:schemeClr val="tx2"/>
                </a:solidFill>
                <a:latin typeface="Century Gothic" pitchFamily="34" charset="0"/>
              </a:rPr>
              <a:t>και με συντομία με τη συνδρομή παρουσίασης </a:t>
            </a:r>
            <a:r>
              <a:rPr lang="en-US" sz="1400" dirty="0" err="1" smtClean="0">
                <a:solidFill>
                  <a:schemeClr val="tx2"/>
                </a:solidFill>
                <a:latin typeface="Century Gothic" pitchFamily="34" charset="0"/>
              </a:rPr>
              <a:t>Powerpoint</a:t>
            </a:r>
            <a:r>
              <a:rPr lang="el-GR" sz="1400" dirty="0" smtClean="0">
                <a:solidFill>
                  <a:schemeClr val="tx2"/>
                </a:solidFill>
                <a:latin typeface="Century Gothic" pitchFamily="34" charset="0"/>
              </a:rPr>
              <a:t> το θέμα που ανέλαβε</a:t>
            </a:r>
          </a:p>
          <a:p>
            <a:pPr marL="177800" indent="-177800">
              <a:lnSpc>
                <a:spcPct val="150000"/>
              </a:lnSpc>
              <a:buClr>
                <a:schemeClr val="accent2"/>
              </a:buClr>
              <a:buFont typeface="Wingdings" pitchFamily="2" charset="2"/>
              <a:buChar char="§"/>
            </a:pPr>
            <a:r>
              <a:rPr lang="el-GR" sz="1400" dirty="0" smtClean="0">
                <a:solidFill>
                  <a:schemeClr val="tx2"/>
                </a:solidFill>
                <a:latin typeface="Century Gothic" pitchFamily="34" charset="0"/>
              </a:rPr>
              <a:t>Στο </a:t>
            </a:r>
            <a:r>
              <a:rPr lang="el-GR" sz="1400" b="1" dirty="0" err="1" smtClean="0">
                <a:solidFill>
                  <a:schemeClr val="tx2"/>
                </a:solidFill>
                <a:latin typeface="Century Gothic" pitchFamily="34" charset="0"/>
              </a:rPr>
              <a:t>β΄</a:t>
            </a:r>
            <a:r>
              <a:rPr lang="el-GR" sz="1400" b="1" dirty="0" smtClean="0">
                <a:solidFill>
                  <a:schemeClr val="tx2"/>
                </a:solidFill>
                <a:latin typeface="Century Gothic" pitchFamily="34" charset="0"/>
              </a:rPr>
              <a:t> μέρος </a:t>
            </a:r>
            <a:r>
              <a:rPr lang="el-GR" sz="1400" dirty="0" smtClean="0">
                <a:solidFill>
                  <a:schemeClr val="tx2"/>
                </a:solidFill>
                <a:latin typeface="Century Gothic" pitchFamily="34" charset="0"/>
              </a:rPr>
              <a:t>οι επισκέπτες ξεναγούνται από τους δημιουργούς των </a:t>
            </a:r>
            <a:r>
              <a:rPr lang="en-US" sz="1400" dirty="0" smtClean="0">
                <a:solidFill>
                  <a:schemeClr val="tx2"/>
                </a:solidFill>
                <a:latin typeface="Century Gothic" pitchFamily="34" charset="0"/>
              </a:rPr>
              <a:t>posters</a:t>
            </a:r>
            <a:r>
              <a:rPr lang="el-GR" sz="1400" dirty="0" smtClean="0">
                <a:solidFill>
                  <a:schemeClr val="tx2"/>
                </a:solidFill>
                <a:latin typeface="Century Gothic" pitchFamily="34" charset="0"/>
              </a:rPr>
              <a:t> στις εργασίες τους</a:t>
            </a:r>
          </a:p>
          <a:p>
            <a:pPr marL="177800" indent="-177800">
              <a:lnSpc>
                <a:spcPct val="150000"/>
              </a:lnSpc>
              <a:buClr>
                <a:schemeClr val="accent2"/>
              </a:buClr>
              <a:buFont typeface="Wingdings" pitchFamily="2" charset="2"/>
              <a:buChar char="§"/>
            </a:pPr>
            <a:r>
              <a:rPr lang="el-GR" sz="1400" dirty="0" smtClean="0">
                <a:solidFill>
                  <a:schemeClr val="tx2"/>
                </a:solidFill>
                <a:latin typeface="Century Gothic" pitchFamily="34" charset="0"/>
              </a:rPr>
              <a:t>Εάν η υλικοτεχνική υποδομή του σχολείου το επιτρέπει, προβάλλεται κάποιο από τα </a:t>
            </a:r>
            <a:r>
              <a:rPr lang="en-US" sz="1400" dirty="0" smtClean="0">
                <a:solidFill>
                  <a:schemeClr val="tx2"/>
                </a:solidFill>
                <a:latin typeface="Century Gothic" pitchFamily="34" charset="0"/>
              </a:rPr>
              <a:t>video</a:t>
            </a:r>
            <a:r>
              <a:rPr lang="el-GR" sz="1400" dirty="0" smtClean="0">
                <a:solidFill>
                  <a:schemeClr val="tx2"/>
                </a:solidFill>
                <a:latin typeface="Century Gothic" pitchFamily="34" charset="0"/>
              </a:rPr>
              <a:t> του </a:t>
            </a:r>
            <a:r>
              <a:rPr lang="el-GR" sz="1400" i="1" dirty="0" smtClean="0">
                <a:solidFill>
                  <a:schemeClr val="tx2"/>
                </a:solidFill>
                <a:latin typeface="Century Gothic" pitchFamily="34" charset="0"/>
              </a:rPr>
              <a:t>Αποθετηρίου εκπαιδευτικού περιεχομένου για την Ακρόπολη</a:t>
            </a:r>
            <a:r>
              <a:rPr lang="el-GR" sz="1400" dirty="0" smtClean="0">
                <a:solidFill>
                  <a:schemeClr val="tx2"/>
                </a:solidFill>
                <a:latin typeface="Century Gothic" pitchFamily="34" charset="0"/>
              </a:rPr>
              <a:t> και το παρακολουθούν όσοι επισκέπτες επιθυμούν </a:t>
            </a:r>
          </a:p>
          <a:p>
            <a:pPr marL="177800" indent="-177800">
              <a:lnSpc>
                <a:spcPct val="150000"/>
              </a:lnSpc>
              <a:buClr>
                <a:schemeClr val="accent2"/>
              </a:buClr>
              <a:buFont typeface="Wingdings" pitchFamily="2" charset="2"/>
              <a:buChar char="§"/>
            </a:pPr>
            <a:r>
              <a:rPr lang="el-GR" sz="1400" dirty="0" smtClean="0">
                <a:solidFill>
                  <a:schemeClr val="tx2"/>
                </a:solidFill>
                <a:latin typeface="Century Gothic" pitchFamily="34" charset="0"/>
              </a:rPr>
              <a:t>Σε </a:t>
            </a:r>
            <a:r>
              <a:rPr lang="en-US" sz="1400" dirty="0" smtClean="0">
                <a:solidFill>
                  <a:schemeClr val="tx2"/>
                </a:solidFill>
                <a:latin typeface="Century Gothic" pitchFamily="34" charset="0"/>
              </a:rPr>
              <a:t>laptops</a:t>
            </a:r>
            <a:r>
              <a:rPr lang="el-GR" sz="1400" dirty="0" smtClean="0">
                <a:solidFill>
                  <a:schemeClr val="tx2"/>
                </a:solidFill>
                <a:latin typeface="Century Gothic" pitchFamily="34" charset="0"/>
              </a:rPr>
              <a:t> ή </a:t>
            </a:r>
            <a:r>
              <a:rPr lang="en-US" sz="1400" dirty="0" smtClean="0">
                <a:solidFill>
                  <a:schemeClr val="tx2"/>
                </a:solidFill>
                <a:latin typeface="Century Gothic" pitchFamily="34" charset="0"/>
              </a:rPr>
              <a:t>tablets</a:t>
            </a:r>
            <a:r>
              <a:rPr lang="el-GR" sz="1400" dirty="0" smtClean="0">
                <a:solidFill>
                  <a:schemeClr val="tx2"/>
                </a:solidFill>
                <a:latin typeface="Century Gothic" pitchFamily="34" charset="0"/>
              </a:rPr>
              <a:t> των μαθητών πραγματοποιείται επίδειξη στο κοινό των πολλών και ποικίλων </a:t>
            </a:r>
            <a:r>
              <a:rPr lang="el-GR" sz="1400" dirty="0" err="1" smtClean="0">
                <a:solidFill>
                  <a:schemeClr val="tx2"/>
                </a:solidFill>
                <a:latin typeface="Century Gothic" pitchFamily="34" charset="0"/>
              </a:rPr>
              <a:t>διαδραστικών</a:t>
            </a:r>
            <a:r>
              <a:rPr lang="el-GR" sz="1400" dirty="0" smtClean="0">
                <a:solidFill>
                  <a:schemeClr val="tx2"/>
                </a:solidFill>
                <a:latin typeface="Century Gothic" pitchFamily="34" charset="0"/>
              </a:rPr>
              <a:t> εφαρμογών για την Ακρόπολη στα αποθετήρια του ΕΚΤ</a:t>
            </a:r>
          </a:p>
          <a:p>
            <a:pPr marL="177800" indent="-177800">
              <a:lnSpc>
                <a:spcPct val="150000"/>
              </a:lnSpc>
              <a:buClr>
                <a:schemeClr val="accent2"/>
              </a:buClr>
              <a:buFont typeface="Wingdings" pitchFamily="2" charset="2"/>
              <a:buChar char="§"/>
            </a:pPr>
            <a:r>
              <a:rPr lang="el-GR" sz="1400" dirty="0" smtClean="0">
                <a:solidFill>
                  <a:schemeClr val="tx2"/>
                </a:solidFill>
                <a:latin typeface="Century Gothic" pitchFamily="34" charset="0"/>
              </a:rPr>
              <a:t>Τα </a:t>
            </a:r>
            <a:r>
              <a:rPr lang="en-US" sz="1400" dirty="0" smtClean="0">
                <a:solidFill>
                  <a:schemeClr val="tx2"/>
                </a:solidFill>
                <a:latin typeface="Century Gothic" pitchFamily="34" charset="0"/>
              </a:rPr>
              <a:t>posters</a:t>
            </a:r>
            <a:r>
              <a:rPr lang="el-GR" sz="1400" dirty="0" smtClean="0">
                <a:solidFill>
                  <a:schemeClr val="tx2"/>
                </a:solidFill>
                <a:latin typeface="Century Gothic" pitchFamily="34" charset="0"/>
              </a:rPr>
              <a:t> παραμένουν ανηρτημένα για κάποιο διάστημα, για να μελετούν και οι υπόλοιποι μαθητές του σχολείου</a:t>
            </a:r>
            <a:endParaRPr lang="el-GR" sz="16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717997" y="235382"/>
            <a:ext cx="7858180" cy="861774"/>
          </a:xfrm>
          <a:prstGeom prst="rect">
            <a:avLst/>
          </a:prstGeom>
          <a:noFill/>
        </p:spPr>
        <p:txBody>
          <a:bodyPr wrap="square" rtlCol="0">
            <a:spAutoFit/>
          </a:bodyPr>
          <a:lstStyle/>
          <a:p>
            <a:pPr>
              <a:lnSpc>
                <a:spcPct val="150000"/>
              </a:lnSpc>
            </a:pPr>
            <a:r>
              <a:rPr lang="el-GR" sz="1400" dirty="0" smtClean="0">
                <a:solidFill>
                  <a:schemeClr val="accent2"/>
                </a:solidFill>
                <a:latin typeface="Century Gothic" pitchFamily="34" charset="0"/>
              </a:rPr>
              <a:t>Καταληκτική Δραστηριότητα (προαιρετική):</a:t>
            </a:r>
          </a:p>
          <a:p>
            <a:pPr>
              <a:lnSpc>
                <a:spcPct val="150000"/>
              </a:lnSpc>
            </a:pPr>
            <a:r>
              <a:rPr lang="el-GR" sz="1400" dirty="0" smtClean="0">
                <a:solidFill>
                  <a:schemeClr val="accent2"/>
                </a:solidFill>
                <a:latin typeface="Century Gothic" pitchFamily="34" charset="0"/>
              </a:rPr>
              <a:t>Θέμα:</a:t>
            </a:r>
            <a:r>
              <a:rPr lang="el-GR" sz="1400" b="1" dirty="0" smtClean="0">
                <a:solidFill>
                  <a:schemeClr val="accent2"/>
                </a:solidFill>
                <a:latin typeface="Century Gothic" pitchFamily="34" charset="0"/>
              </a:rPr>
              <a:t> </a:t>
            </a:r>
            <a:r>
              <a:rPr lang="el-GR" sz="1400" b="1" dirty="0" smtClean="0">
                <a:solidFill>
                  <a:schemeClr val="tx2"/>
                </a:solidFill>
                <a:latin typeface="Century Gothic" pitchFamily="34" charset="0"/>
              </a:rPr>
              <a:t>Παρουσίαση στο κοινό</a:t>
            </a:r>
          </a:p>
          <a:p>
            <a:pPr marL="182563" indent="-182563">
              <a:buClr>
                <a:schemeClr val="accent2"/>
              </a:buClr>
            </a:pPr>
            <a:endParaRPr lang="el-GR" sz="800" dirty="0" smtClean="0">
              <a:solidFill>
                <a:schemeClr val="tx2"/>
              </a:solidFill>
              <a:latin typeface="Century Gothic" pitchFamily="34" charset="0"/>
            </a:endParaRPr>
          </a:p>
        </p:txBody>
      </p:sp>
      <p:sp>
        <p:nvSpPr>
          <p:cNvPr id="7" name="5 - TextBox"/>
          <p:cNvSpPr txBox="1"/>
          <p:nvPr/>
        </p:nvSpPr>
        <p:spPr>
          <a:xfrm>
            <a:off x="1000100" y="1519651"/>
            <a:ext cx="7858180" cy="2354491"/>
          </a:xfrm>
          <a:prstGeom prst="rect">
            <a:avLst/>
          </a:prstGeom>
          <a:noFill/>
        </p:spPr>
        <p:txBody>
          <a:bodyPr wrap="square" rtlCol="0">
            <a:spAutoFit/>
          </a:bodyPr>
          <a:lstStyle/>
          <a:p>
            <a:pPr marL="182563" indent="-182563">
              <a:lnSpc>
                <a:spcPct val="150000"/>
              </a:lnSpc>
              <a:buClr>
                <a:schemeClr val="accent2"/>
              </a:buClr>
            </a:pPr>
            <a:r>
              <a:rPr lang="el-GR" b="1" dirty="0" smtClean="0">
                <a:solidFill>
                  <a:schemeClr val="accent2"/>
                </a:solidFill>
                <a:latin typeface="Century Gothic" pitchFamily="34" charset="0"/>
              </a:rPr>
              <a:t>Οφέλη:</a:t>
            </a:r>
          </a:p>
          <a:p>
            <a:pPr marL="177800" lvl="0" indent="-177800">
              <a:lnSpc>
                <a:spcPct val="150000"/>
              </a:lnSpc>
              <a:buClr>
                <a:schemeClr val="accent2"/>
              </a:buClr>
              <a:buFont typeface="Wingdings" pitchFamily="2" charset="2"/>
              <a:buChar char="§"/>
            </a:pPr>
            <a:r>
              <a:rPr lang="el-GR" sz="1600" dirty="0" smtClean="0">
                <a:solidFill>
                  <a:schemeClr val="tx2"/>
                </a:solidFill>
                <a:latin typeface="Century Gothic" pitchFamily="34" charset="0"/>
              </a:rPr>
              <a:t>Επιβραβεύει τους μαθητές για την προσπάθειά τους </a:t>
            </a:r>
          </a:p>
          <a:p>
            <a:pPr marL="177800" lvl="0">
              <a:lnSpc>
                <a:spcPct val="150000"/>
              </a:lnSpc>
              <a:buClr>
                <a:schemeClr val="accent2"/>
              </a:buClr>
            </a:pPr>
            <a:r>
              <a:rPr lang="el-GR" sz="1600" dirty="0" smtClean="0">
                <a:solidFill>
                  <a:schemeClr val="tx2"/>
                </a:solidFill>
                <a:latin typeface="Century Gothic" pitchFamily="34" charset="0"/>
              </a:rPr>
              <a:t>μέσω της προβολής των εργασιών τους σε ευρύτερο της σχολικής τάξης κοινό</a:t>
            </a:r>
          </a:p>
          <a:p>
            <a:pPr marL="177800" indent="-177800">
              <a:lnSpc>
                <a:spcPct val="150000"/>
              </a:lnSpc>
              <a:buClr>
                <a:schemeClr val="accent2"/>
              </a:buClr>
              <a:buFont typeface="Wingdings" pitchFamily="2" charset="2"/>
              <a:buChar char="§"/>
            </a:pPr>
            <a:r>
              <a:rPr lang="el-GR" sz="1600" dirty="0" smtClean="0">
                <a:solidFill>
                  <a:schemeClr val="tx2"/>
                </a:solidFill>
                <a:latin typeface="Century Gothic" pitchFamily="34" charset="0"/>
              </a:rPr>
              <a:t>Συμβάλλει στην ουσιαστική διάδοση και γνωστοποίηση των αποθετηρίων </a:t>
            </a:r>
          </a:p>
          <a:p>
            <a:pPr marL="177800">
              <a:lnSpc>
                <a:spcPct val="150000"/>
              </a:lnSpc>
              <a:buClr>
                <a:schemeClr val="accent2"/>
              </a:buClr>
            </a:pPr>
            <a:r>
              <a:rPr lang="el-GR" sz="1600" dirty="0" smtClean="0">
                <a:solidFill>
                  <a:schemeClr val="tx2"/>
                </a:solidFill>
                <a:latin typeface="Century Gothic" pitchFamily="34" charset="0"/>
              </a:rPr>
              <a:t>του Εθνικού Κέντρου Τεκμηρίωσης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983972"/>
            <a:ext cx="7858180" cy="1923604"/>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Επέκταση του σεναρίου: </a:t>
            </a:r>
          </a:p>
          <a:p>
            <a:pPr>
              <a:lnSpc>
                <a:spcPct val="150000"/>
              </a:lnSpc>
            </a:pPr>
            <a:endParaRPr lang="el-GR" sz="800" b="1" dirty="0" smtClean="0">
              <a:solidFill>
                <a:schemeClr val="accent2"/>
              </a:solidFill>
              <a:latin typeface="Century Gothic" pitchFamily="34" charset="0"/>
            </a:endParaRPr>
          </a:p>
          <a:p>
            <a:pPr marL="182563" indent="-182563">
              <a:lnSpc>
                <a:spcPct val="150000"/>
              </a:lnSpc>
              <a:buClr>
                <a:schemeClr val="accent2"/>
              </a:buClr>
            </a:pPr>
            <a:r>
              <a:rPr lang="el-GR" sz="1600" b="1" dirty="0" smtClean="0">
                <a:solidFill>
                  <a:schemeClr val="accent2"/>
                </a:solidFill>
                <a:latin typeface="Century Gothic" pitchFamily="34" charset="0"/>
              </a:rPr>
              <a:t>Α. </a:t>
            </a:r>
            <a:r>
              <a:rPr lang="el-GR" sz="1600" dirty="0" smtClean="0">
                <a:solidFill>
                  <a:schemeClr val="tx2"/>
                </a:solidFill>
                <a:latin typeface="Century Gothic" pitchFamily="34" charset="0"/>
              </a:rPr>
              <a:t>Οι εργασίες αναστήλωσης των μνημείων της Ακρόπολης</a:t>
            </a:r>
          </a:p>
          <a:p>
            <a:pPr marL="182563" indent="-182563">
              <a:lnSpc>
                <a:spcPct val="150000"/>
              </a:lnSpc>
              <a:buClr>
                <a:schemeClr val="accent2"/>
              </a:buClr>
            </a:pPr>
            <a:r>
              <a:rPr lang="el-GR" sz="1600" b="1" dirty="0" smtClean="0">
                <a:solidFill>
                  <a:schemeClr val="accent2"/>
                </a:solidFill>
                <a:latin typeface="Century Gothic" pitchFamily="34" charset="0"/>
              </a:rPr>
              <a:t>Β.</a:t>
            </a:r>
            <a:r>
              <a:rPr lang="el-GR" sz="1600" b="1" dirty="0" smtClean="0">
                <a:solidFill>
                  <a:schemeClr val="tx2"/>
                </a:solidFill>
                <a:latin typeface="Century Gothic" pitchFamily="34" charset="0"/>
              </a:rPr>
              <a:t> </a:t>
            </a:r>
            <a:r>
              <a:rPr lang="el-GR" sz="1600" dirty="0" smtClean="0">
                <a:solidFill>
                  <a:schemeClr val="tx2"/>
                </a:solidFill>
                <a:latin typeface="Century Gothic" pitchFamily="34" charset="0"/>
              </a:rPr>
              <a:t>Προστασία της πολιτιστικής κληρονομιάς και το ελληνικό αίτημα επιστροφής των γλυπτών της Ακρόπολης</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8" name="7 - TextBox"/>
          <p:cNvSpPr txBox="1"/>
          <p:nvPr/>
        </p:nvSpPr>
        <p:spPr>
          <a:xfrm>
            <a:off x="942950" y="1643050"/>
            <a:ext cx="7915330" cy="1477328"/>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Εστιάζει στο διδακτικό αντικείμενο της Αρχαίας Ιστορίας: </a:t>
            </a:r>
          </a:p>
          <a:p>
            <a:pPr marL="182563" indent="-182563">
              <a:buClr>
                <a:schemeClr val="accent2"/>
              </a:buClr>
              <a:buFont typeface="Wingdings" pitchFamily="2" charset="2"/>
              <a:buChar char="§"/>
            </a:pPr>
            <a:r>
              <a:rPr lang="el-GR" sz="1400" dirty="0" smtClean="0">
                <a:solidFill>
                  <a:schemeClr val="tx2"/>
                </a:solidFill>
                <a:latin typeface="Century Gothic" pitchFamily="34" charset="0"/>
              </a:rPr>
              <a:t>στα κεφάλαια: </a:t>
            </a:r>
          </a:p>
          <a:p>
            <a:pPr marL="182563">
              <a:lnSpc>
                <a:spcPct val="150000"/>
              </a:lnSpc>
              <a:buClr>
                <a:schemeClr val="accent2"/>
              </a:buClr>
            </a:pPr>
            <a:r>
              <a:rPr lang="el-GR" sz="1400" b="1" i="1" dirty="0" smtClean="0">
                <a:solidFill>
                  <a:schemeClr val="tx2"/>
                </a:solidFill>
                <a:latin typeface="Century Gothic" pitchFamily="34" charset="0"/>
              </a:rPr>
              <a:t>Η ηγεμονία της Αθήνας (479-431 </a:t>
            </a:r>
            <a:r>
              <a:rPr lang="el-GR" sz="1400" b="1" i="1" dirty="0" err="1" smtClean="0">
                <a:solidFill>
                  <a:schemeClr val="tx2"/>
                </a:solidFill>
                <a:latin typeface="Century Gothic" pitchFamily="34" charset="0"/>
              </a:rPr>
              <a:t>π.Χ.</a:t>
            </a:r>
            <a:r>
              <a:rPr lang="el-GR" sz="1400" b="1" i="1" dirty="0" smtClean="0">
                <a:solidFill>
                  <a:schemeClr val="tx2"/>
                </a:solidFill>
                <a:latin typeface="Century Gothic" pitchFamily="34" charset="0"/>
              </a:rPr>
              <a:t>)</a:t>
            </a:r>
            <a:r>
              <a:rPr lang="el-GR" sz="1400" b="1" dirty="0" smtClean="0">
                <a:solidFill>
                  <a:schemeClr val="tx2"/>
                </a:solidFill>
                <a:latin typeface="Century Gothic" pitchFamily="34" charset="0"/>
              </a:rPr>
              <a:t> </a:t>
            </a:r>
            <a:r>
              <a:rPr lang="el-GR" sz="1400" dirty="0" smtClean="0">
                <a:solidFill>
                  <a:schemeClr val="tx2"/>
                </a:solidFill>
                <a:latin typeface="Century Gothic" pitchFamily="34" charset="0"/>
              </a:rPr>
              <a:t>[σελ. 68-82]   και</a:t>
            </a:r>
          </a:p>
          <a:p>
            <a:pPr marL="182563">
              <a:buClr>
                <a:schemeClr val="accent2"/>
              </a:buClr>
            </a:pPr>
            <a:r>
              <a:rPr lang="el-GR" sz="1400" b="1" i="1" dirty="0" smtClean="0">
                <a:solidFill>
                  <a:schemeClr val="tx2"/>
                </a:solidFill>
                <a:latin typeface="Century Gothic" pitchFamily="34" charset="0"/>
              </a:rPr>
              <a:t>Οι τέχνες και τα γράμματα την Κλασική εποχή</a:t>
            </a:r>
            <a:r>
              <a:rPr lang="el-GR" sz="1400" dirty="0" smtClean="0">
                <a:solidFill>
                  <a:schemeClr val="tx2"/>
                </a:solidFill>
                <a:latin typeface="Century Gothic" pitchFamily="34" charset="0"/>
              </a:rPr>
              <a:t> [σελ. 107-116]</a:t>
            </a:r>
          </a:p>
          <a:p>
            <a:pPr marL="182563" indent="-182563">
              <a:buClr>
                <a:schemeClr val="accent2"/>
              </a:buClr>
              <a:buFont typeface="Wingdings" pitchFamily="2" charset="2"/>
              <a:buChar char="§"/>
            </a:pPr>
            <a:endParaRPr lang="el-GR" sz="1400" dirty="0">
              <a:solidFill>
                <a:schemeClr val="tx2"/>
              </a:solidFill>
              <a:latin typeface="Century Gothic" pitchFamily="34" charset="0"/>
            </a:endParaRPr>
          </a:p>
        </p:txBody>
      </p:sp>
      <p:grpSp>
        <p:nvGrpSpPr>
          <p:cNvPr id="12" name="Group 11"/>
          <p:cNvGrpSpPr/>
          <p:nvPr/>
        </p:nvGrpSpPr>
        <p:grpSpPr>
          <a:xfrm>
            <a:off x="5387695" y="3537391"/>
            <a:ext cx="2724572" cy="1800200"/>
            <a:chOff x="1235882" y="4137205"/>
            <a:chExt cx="2724572" cy="1800200"/>
          </a:xfrm>
        </p:grpSpPr>
        <p:pic>
          <p:nvPicPr>
            <p:cNvPr id="3" name="Picture 3" descr="C:\Users\Dimitris\Google Drive\kenos\Alexandra_Museum\My EKT\Υλοποίηση\Μελέτη Ανάλυσης Απαιτήσεων\Fotos\Γυμνασίου_Α΄_ist_a_bm_76_152-37.jpg"/>
            <p:cNvPicPr>
              <a:picLocks noChangeAspect="1" noChangeArrowheads="1"/>
            </p:cNvPicPr>
            <p:nvPr/>
          </p:nvPicPr>
          <p:blipFill>
            <a:blip r:embed="rId5" cstate="print"/>
            <a:srcRect/>
            <a:stretch>
              <a:fillRect/>
            </a:stretch>
          </p:blipFill>
          <p:spPr bwMode="auto">
            <a:xfrm>
              <a:off x="2604034" y="4137405"/>
              <a:ext cx="1356420" cy="1800000"/>
            </a:xfrm>
            <a:prstGeom prst="rect">
              <a:avLst/>
            </a:prstGeom>
            <a:noFill/>
          </p:spPr>
        </p:pic>
        <p:pic>
          <p:nvPicPr>
            <p:cNvPr id="1028" name="Picture 4" descr="C:\Users\Dimitris\Google Drive\kenos\Alexandra_Museum\My EKT\Υλοποίηση\Μελέτη Ανάλυσης Απαιτήσεων\Fotos\Γυμνασίου_Α΄_ist_a_bm_76_152-36.jpg"/>
            <p:cNvPicPr>
              <a:picLocks noChangeAspect="1" noChangeArrowheads="1"/>
            </p:cNvPicPr>
            <p:nvPr/>
          </p:nvPicPr>
          <p:blipFill>
            <a:blip r:embed="rId6" cstate="print"/>
            <a:srcRect/>
            <a:stretch>
              <a:fillRect/>
            </a:stretch>
          </p:blipFill>
          <p:spPr bwMode="auto">
            <a:xfrm>
              <a:off x="1235882" y="4137205"/>
              <a:ext cx="1345946" cy="1800000"/>
            </a:xfrm>
            <a:prstGeom prst="rect">
              <a:avLst/>
            </a:prstGeom>
            <a:noFill/>
          </p:spPr>
        </p:pic>
      </p:grpSp>
      <p:pic>
        <p:nvPicPr>
          <p:cNvPr id="5" name="Picture 2" descr="C:\Users\Dimitris\Desktop\Summer 2015\EKT\To be deleted\Γυμνασίου_Α΄_ist_a_bm_1_75-68.jpg"/>
          <p:cNvPicPr>
            <a:picLocks noChangeAspect="1" noChangeArrowheads="1"/>
          </p:cNvPicPr>
          <p:nvPr/>
        </p:nvPicPr>
        <p:blipFill>
          <a:blip r:embed="rId7" cstate="print"/>
          <a:srcRect/>
          <a:stretch>
            <a:fillRect/>
          </a:stretch>
        </p:blipFill>
        <p:spPr bwMode="auto">
          <a:xfrm>
            <a:off x="1222128" y="3429000"/>
            <a:ext cx="1239689" cy="1800000"/>
          </a:xfrm>
          <a:prstGeom prst="rect">
            <a:avLst/>
          </a:prstGeom>
          <a:noFill/>
        </p:spPr>
      </p:pic>
      <p:pic>
        <p:nvPicPr>
          <p:cNvPr id="6" name="Picture 3" descr="C:\Users\Dimitris\Desktop\Summer 2015\EKT\To be deleted\Γυμνασίου_Α΄_ist_a_bm_1_75-69.jpg"/>
          <p:cNvPicPr>
            <a:picLocks noChangeAspect="1" noChangeArrowheads="1"/>
          </p:cNvPicPr>
          <p:nvPr/>
        </p:nvPicPr>
        <p:blipFill>
          <a:blip r:embed="rId8" cstate="print"/>
          <a:srcRect/>
          <a:stretch>
            <a:fillRect/>
          </a:stretch>
        </p:blipFill>
        <p:spPr bwMode="auto">
          <a:xfrm>
            <a:off x="2490151" y="3456328"/>
            <a:ext cx="1356420" cy="180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9" name="8 - TextBox"/>
          <p:cNvSpPr txBox="1"/>
          <p:nvPr/>
        </p:nvSpPr>
        <p:spPr>
          <a:xfrm>
            <a:off x="1000100" y="1923012"/>
            <a:ext cx="7858180" cy="158504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Επικουρικά μπορούν να αξιοποιηθούν: </a:t>
            </a:r>
          </a:p>
          <a:p>
            <a:pPr>
              <a:lnSpc>
                <a:spcPct val="150000"/>
              </a:lnSpc>
            </a:pPr>
            <a:endParaRPr lang="el-GR" sz="800" b="1" dirty="0" smtClean="0">
              <a:solidFill>
                <a:schemeClr val="accent2"/>
              </a:solidFill>
              <a:latin typeface="Century Gothic" pitchFamily="34" charset="0"/>
            </a:endParaRPr>
          </a:p>
          <a:p>
            <a:pPr marL="182563" indent="-182563">
              <a:buClr>
                <a:schemeClr val="accent2"/>
              </a:buClr>
              <a:buFont typeface="Wingdings" pitchFamily="2" charset="2"/>
              <a:buChar char="§"/>
            </a:pPr>
            <a:r>
              <a:rPr lang="el-GR" sz="1400" dirty="0" smtClean="0">
                <a:solidFill>
                  <a:schemeClr val="tx2"/>
                </a:solidFill>
                <a:latin typeface="Century Gothic" pitchFamily="34" charset="0"/>
              </a:rPr>
              <a:t>θέματα από τη διδασκαλία της </a:t>
            </a:r>
            <a:r>
              <a:rPr lang="el-GR" sz="1400" b="1" dirty="0" smtClean="0">
                <a:solidFill>
                  <a:schemeClr val="tx2"/>
                </a:solidFill>
                <a:latin typeface="Century Gothic" pitchFamily="34" charset="0"/>
              </a:rPr>
              <a:t>Πληροφορικής</a:t>
            </a:r>
          </a:p>
          <a:p>
            <a:pPr marL="182563" indent="-182563">
              <a:buClr>
                <a:schemeClr val="accent2"/>
              </a:buClr>
            </a:pPr>
            <a:endParaRPr lang="el-GR" sz="800" dirty="0" smtClean="0">
              <a:solidFill>
                <a:schemeClr val="tx2"/>
              </a:solidFill>
              <a:latin typeface="Century Gothic" pitchFamily="34" charset="0"/>
            </a:endParaRPr>
          </a:p>
          <a:p>
            <a:pPr marL="182563" indent="-182563">
              <a:buClr>
                <a:schemeClr val="accent2"/>
              </a:buClr>
              <a:buFont typeface="Wingdings" pitchFamily="2" charset="2"/>
              <a:buChar char="§"/>
            </a:pPr>
            <a:r>
              <a:rPr lang="el-GR" sz="1400" dirty="0" smtClean="0">
                <a:solidFill>
                  <a:schemeClr val="tx2"/>
                </a:solidFill>
                <a:latin typeface="Century Gothic" pitchFamily="34" charset="0"/>
              </a:rPr>
              <a:t>θέματα της διδασκαλίας των </a:t>
            </a:r>
            <a:r>
              <a:rPr lang="el-GR" sz="1400" b="1" dirty="0" smtClean="0">
                <a:solidFill>
                  <a:schemeClr val="tx2"/>
                </a:solidFill>
                <a:latin typeface="Century Gothic" pitchFamily="34" charset="0"/>
              </a:rPr>
              <a:t>Αρχαίων Ελληνικών </a:t>
            </a:r>
            <a:r>
              <a:rPr lang="el-GR" sz="1400" dirty="0" smtClean="0">
                <a:solidFill>
                  <a:schemeClr val="tx2"/>
                </a:solidFill>
                <a:latin typeface="Century Gothic" pitchFamily="34" charset="0"/>
              </a:rPr>
              <a:t>σε μετάφραση (της Οδύσσειας, σε θέματα σχετικά με το Δωδεκάθεο και ειδικότερα με την Αθηνά)</a:t>
            </a: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6" name="5 - TextBox"/>
          <p:cNvSpPr txBox="1"/>
          <p:nvPr/>
        </p:nvSpPr>
        <p:spPr>
          <a:xfrm>
            <a:off x="1000100" y="1923012"/>
            <a:ext cx="7858180" cy="1554272"/>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Αρχική ιδέα και κίνητρα: </a:t>
            </a:r>
          </a:p>
          <a:p>
            <a:pPr>
              <a:lnSpc>
                <a:spcPct val="150000"/>
              </a:lnSpc>
            </a:pPr>
            <a:endParaRPr lang="el-GR" sz="800" b="1" dirty="0" smtClean="0">
              <a:solidFill>
                <a:schemeClr val="accent2"/>
              </a:solidFill>
              <a:latin typeface="Century Gothic" pitchFamily="34" charset="0"/>
            </a:endParaRPr>
          </a:p>
          <a:p>
            <a:pPr marL="182563" indent="-182563">
              <a:buClr>
                <a:schemeClr val="accent2"/>
              </a:buClr>
              <a:buFont typeface="Wingdings" pitchFamily="2" charset="2"/>
              <a:buChar char="§"/>
            </a:pPr>
            <a:r>
              <a:rPr lang="el-GR" sz="1600" dirty="0">
                <a:solidFill>
                  <a:schemeClr val="tx2"/>
                </a:solidFill>
                <a:latin typeface="Century Gothic" pitchFamily="34" charset="0"/>
              </a:rPr>
              <a:t>η ευκαιρία να </a:t>
            </a:r>
            <a:r>
              <a:rPr lang="el-GR" sz="1600" b="1" dirty="0">
                <a:solidFill>
                  <a:schemeClr val="tx2"/>
                </a:solidFill>
                <a:latin typeface="Century Gothic" pitchFamily="34" charset="0"/>
              </a:rPr>
              <a:t>γνωρίσουν</a:t>
            </a:r>
            <a:r>
              <a:rPr lang="el-GR" sz="1600" dirty="0">
                <a:solidFill>
                  <a:schemeClr val="tx2"/>
                </a:solidFill>
                <a:latin typeface="Century Gothic" pitchFamily="34" charset="0"/>
              </a:rPr>
              <a:t> και να </a:t>
            </a:r>
            <a:r>
              <a:rPr lang="el-GR" sz="1600" b="1" dirty="0">
                <a:solidFill>
                  <a:schemeClr val="tx2"/>
                </a:solidFill>
                <a:latin typeface="Century Gothic" pitchFamily="34" charset="0"/>
              </a:rPr>
              <a:t>κατανοήσουν</a:t>
            </a:r>
            <a:r>
              <a:rPr lang="el-GR" sz="1600" dirty="0">
                <a:solidFill>
                  <a:schemeClr val="tx2"/>
                </a:solidFill>
                <a:latin typeface="Century Gothic" pitchFamily="34" charset="0"/>
              </a:rPr>
              <a:t> οι μαθητές </a:t>
            </a:r>
            <a:r>
              <a:rPr lang="el-GR" sz="1600" b="1" dirty="0">
                <a:solidFill>
                  <a:schemeClr val="tx2"/>
                </a:solidFill>
                <a:latin typeface="Century Gothic" pitchFamily="34" charset="0"/>
              </a:rPr>
              <a:t>με χρήση </a:t>
            </a:r>
            <a:r>
              <a:rPr lang="el-GR" sz="1600" dirty="0">
                <a:solidFill>
                  <a:schemeClr val="tx2"/>
                </a:solidFill>
                <a:latin typeface="Century Gothic" pitchFamily="34" charset="0"/>
              </a:rPr>
              <a:t>εύχρηστων, εύληπτων, φιλικών και κατάλληλα διαμορφωμένων για αυτούς </a:t>
            </a:r>
            <a:r>
              <a:rPr lang="el-GR" sz="1600" b="1" dirty="0">
                <a:solidFill>
                  <a:schemeClr val="tx2"/>
                </a:solidFill>
                <a:latin typeface="Century Gothic" pitchFamily="34" charset="0"/>
              </a:rPr>
              <a:t>ψηφιακών μέσων </a:t>
            </a:r>
            <a:r>
              <a:rPr lang="el-GR" sz="1600" dirty="0">
                <a:solidFill>
                  <a:schemeClr val="tx2"/>
                </a:solidFill>
                <a:latin typeface="Century Gothic" pitchFamily="34" charset="0"/>
              </a:rPr>
              <a:t>τη </a:t>
            </a:r>
            <a:r>
              <a:rPr lang="el-GR" sz="1600" b="1" dirty="0">
                <a:solidFill>
                  <a:schemeClr val="tx2"/>
                </a:solidFill>
                <a:latin typeface="Century Gothic" pitchFamily="34" charset="0"/>
              </a:rPr>
              <a:t>μορφή</a:t>
            </a:r>
            <a:r>
              <a:rPr lang="el-GR" sz="1600" dirty="0">
                <a:solidFill>
                  <a:schemeClr val="tx2"/>
                </a:solidFill>
                <a:latin typeface="Century Gothic" pitchFamily="34" charset="0"/>
              </a:rPr>
              <a:t> και </a:t>
            </a:r>
            <a:r>
              <a:rPr lang="el-GR" sz="1600" b="1" dirty="0">
                <a:solidFill>
                  <a:schemeClr val="tx2"/>
                </a:solidFill>
                <a:latin typeface="Century Gothic" pitchFamily="34" charset="0"/>
              </a:rPr>
              <a:t>σημασία</a:t>
            </a:r>
            <a:r>
              <a:rPr lang="el-GR" sz="1600" dirty="0">
                <a:solidFill>
                  <a:schemeClr val="tx2"/>
                </a:solidFill>
                <a:latin typeface="Century Gothic" pitchFamily="34" charset="0"/>
              </a:rPr>
              <a:t> του </a:t>
            </a:r>
            <a:r>
              <a:rPr lang="el-GR" sz="1600" b="1" dirty="0" smtClean="0">
                <a:solidFill>
                  <a:schemeClr val="tx2"/>
                </a:solidFill>
                <a:latin typeface="Century Gothic" pitchFamily="34" charset="0"/>
              </a:rPr>
              <a:t>Παρθενώνα</a:t>
            </a:r>
          </a:p>
          <a:p>
            <a:pPr marL="182563" indent="-182563">
              <a:buClr>
                <a:schemeClr val="accent2"/>
              </a:buClr>
            </a:pPr>
            <a:endParaRPr lang="el-GR" sz="800" dirty="0" smtClean="0">
              <a:solidFill>
                <a:schemeClr val="tx2"/>
              </a:solidFill>
              <a:latin typeface="Century Gothic" pitchFamily="34" charset="0"/>
            </a:endParaRPr>
          </a:p>
        </p:txBody>
      </p:sp>
      <p:pic>
        <p:nvPicPr>
          <p:cNvPr id="3074" name="Picture 2"/>
          <p:cNvPicPr>
            <a:picLocks noChangeAspect="1" noChangeArrowheads="1"/>
          </p:cNvPicPr>
          <p:nvPr/>
        </p:nvPicPr>
        <p:blipFill>
          <a:blip r:embed="rId5" cstate="print"/>
          <a:srcRect/>
          <a:stretch>
            <a:fillRect/>
          </a:stretch>
        </p:blipFill>
        <p:spPr bwMode="auto">
          <a:xfrm>
            <a:off x="5173984" y="3795976"/>
            <a:ext cx="2984009" cy="198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print"/>
          <a:srcRect/>
          <a:stretch>
            <a:fillRect/>
          </a:stretch>
        </p:blipFill>
        <p:spPr bwMode="auto">
          <a:xfrm>
            <a:off x="974382" y="3801430"/>
            <a:ext cx="2981758" cy="19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699248"/>
            <a:ext cx="7858180" cy="1369606"/>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Τα αποθετήρια του Εθνικού Κέντρου Τεκμηρίωσης που αξιοποιούνται: </a:t>
            </a:r>
          </a:p>
          <a:p>
            <a:pPr>
              <a:lnSpc>
                <a:spcPct val="150000"/>
              </a:lnSpc>
            </a:pPr>
            <a:endParaRPr lang="el-GR" sz="800" b="1" dirty="0" smtClean="0">
              <a:solidFill>
                <a:schemeClr val="accent2"/>
              </a:solidFill>
              <a:latin typeface="Century Gothic" pitchFamily="34" charset="0"/>
            </a:endParaRPr>
          </a:p>
          <a:p>
            <a:r>
              <a:rPr lang="el-GR" sz="1600" b="1" dirty="0" smtClean="0">
                <a:solidFill>
                  <a:schemeClr val="accent2"/>
                </a:solidFill>
                <a:latin typeface="Century Gothic" pitchFamily="34" charset="0"/>
              </a:rPr>
              <a:t>Α. </a:t>
            </a:r>
            <a:r>
              <a:rPr lang="el-GR" dirty="0">
                <a:solidFill>
                  <a:schemeClr val="tx2"/>
                </a:solidFill>
                <a:latin typeface="Century Gothic" pitchFamily="34" charset="0"/>
              </a:rPr>
              <a:t>Αποθετήριο εκπαιδευτικού περιεχομένου για την Ακρόπολη</a:t>
            </a:r>
          </a:p>
          <a:p>
            <a:r>
              <a:rPr lang="el-GR" dirty="0">
                <a:solidFill>
                  <a:schemeClr val="tx2"/>
                </a:solidFill>
                <a:latin typeface="Century Gothic" pitchFamily="34" charset="0"/>
              </a:rPr>
              <a:t>(</a:t>
            </a:r>
            <a:r>
              <a:rPr lang="el-GR" u="sng" dirty="0">
                <a:solidFill>
                  <a:schemeClr val="tx2"/>
                </a:solidFill>
                <a:latin typeface="Century Gothic" pitchFamily="34" charset="0"/>
                <a:hlinkClick r:id="rId5"/>
              </a:rPr>
              <a:t>http://repository.acropolis-education.gr/acr_edu/?locale=el</a:t>
            </a:r>
            <a:r>
              <a:rPr lang="el-GR" dirty="0" smtClean="0">
                <a:solidFill>
                  <a:schemeClr val="tx2"/>
                </a:solidFill>
                <a:latin typeface="Century Gothic" pitchFamily="34" charset="0"/>
              </a:rPr>
              <a:t>)</a:t>
            </a:r>
            <a:endParaRPr lang="el-GR"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pic>
        <p:nvPicPr>
          <p:cNvPr id="4098" name="Picture 2"/>
          <p:cNvPicPr>
            <a:picLocks noChangeAspect="1" noChangeArrowheads="1"/>
          </p:cNvPicPr>
          <p:nvPr/>
        </p:nvPicPr>
        <p:blipFill>
          <a:blip r:embed="rId6" cstate="print"/>
          <a:srcRect/>
          <a:stretch>
            <a:fillRect/>
          </a:stretch>
        </p:blipFill>
        <p:spPr bwMode="auto">
          <a:xfrm>
            <a:off x="1112496" y="3144276"/>
            <a:ext cx="3892679" cy="2592000"/>
          </a:xfrm>
          <a:prstGeom prst="rect">
            <a:avLst/>
          </a:prstGeom>
          <a:noFill/>
          <a:ln w="9525">
            <a:noFill/>
            <a:miter lim="800000"/>
            <a:headEnd/>
            <a:tailEnd/>
          </a:ln>
          <a:effectLst/>
        </p:spPr>
      </p:pic>
      <p:sp>
        <p:nvSpPr>
          <p:cNvPr id="7" name="TextBox 6"/>
          <p:cNvSpPr txBox="1"/>
          <p:nvPr/>
        </p:nvSpPr>
        <p:spPr>
          <a:xfrm>
            <a:off x="5724128" y="4221088"/>
            <a:ext cx="2946640" cy="369332"/>
          </a:xfrm>
          <a:prstGeom prst="rect">
            <a:avLst/>
          </a:prstGeom>
          <a:noFill/>
        </p:spPr>
        <p:txBody>
          <a:bodyPr wrap="none" rtlCol="0">
            <a:spAutoFit/>
          </a:bodyPr>
          <a:lstStyle/>
          <a:p>
            <a:r>
              <a:rPr lang="el-GR" dirty="0" smtClean="0">
                <a:solidFill>
                  <a:schemeClr val="tx2"/>
                </a:solidFill>
                <a:latin typeface="Century Gothic" pitchFamily="34" charset="0"/>
              </a:rPr>
              <a:t>Διαθέτει 274 συνδέσμους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699248"/>
            <a:ext cx="7858180" cy="1246495"/>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Τα αποθετήρια του Εθνικού Κέντρου Τεκμηρίωσης που αξιοποιούνται: </a:t>
            </a:r>
          </a:p>
          <a:p>
            <a:pPr>
              <a:lnSpc>
                <a:spcPct val="150000"/>
              </a:lnSpc>
            </a:pPr>
            <a:endParaRPr lang="el-GR" sz="800" b="1" dirty="0" smtClean="0">
              <a:solidFill>
                <a:schemeClr val="accent2"/>
              </a:solidFill>
              <a:latin typeface="Century Gothic" pitchFamily="34" charset="0"/>
            </a:endParaRPr>
          </a:p>
          <a:p>
            <a:r>
              <a:rPr lang="el-GR" sz="1600" b="1" dirty="0">
                <a:solidFill>
                  <a:schemeClr val="accent2"/>
                </a:solidFill>
                <a:latin typeface="Century Gothic" pitchFamily="34" charset="0"/>
              </a:rPr>
              <a:t>Β</a:t>
            </a:r>
            <a:r>
              <a:rPr lang="el-GR" sz="1600" b="1" dirty="0" smtClean="0">
                <a:solidFill>
                  <a:schemeClr val="accent2"/>
                </a:solidFill>
                <a:latin typeface="Century Gothic" pitchFamily="34" charset="0"/>
              </a:rPr>
              <a:t>.</a:t>
            </a:r>
            <a:r>
              <a:rPr lang="el-GR" b="1" dirty="0" smtClean="0">
                <a:solidFill>
                  <a:schemeClr val="tx2"/>
                </a:solidFill>
                <a:latin typeface="Century Gothic" pitchFamily="34" charset="0"/>
              </a:rPr>
              <a:t> </a:t>
            </a:r>
            <a:r>
              <a:rPr lang="el-GR" dirty="0">
                <a:solidFill>
                  <a:schemeClr val="tx2"/>
                </a:solidFill>
                <a:latin typeface="Century Gothic" pitchFamily="34" charset="0"/>
              </a:rPr>
              <a:t>Αποθετήριο της ζωφόρου του Παρθενώνα</a:t>
            </a:r>
          </a:p>
          <a:p>
            <a:r>
              <a:rPr lang="el-GR" dirty="0">
                <a:latin typeface="Century Gothic" pitchFamily="34" charset="0"/>
              </a:rPr>
              <a:t>(</a:t>
            </a:r>
            <a:r>
              <a:rPr lang="el-GR" u="sng" dirty="0">
                <a:latin typeface="Century Gothic" pitchFamily="34" charset="0"/>
                <a:hlinkClick r:id="rId5"/>
              </a:rPr>
              <a:t>http://repository.parthenonfrieze.gr/frieze</a:t>
            </a:r>
            <a:r>
              <a:rPr lang="el-GR" u="sng" dirty="0" smtClean="0">
                <a:latin typeface="Century Gothic" pitchFamily="34" charset="0"/>
                <a:hlinkClick r:id="rId5"/>
              </a:rPr>
              <a:t>/</a:t>
            </a:r>
            <a:r>
              <a:rPr lang="el-GR" u="sng" dirty="0" smtClean="0">
                <a:latin typeface="Century Gothic" pitchFamily="34" charset="0"/>
              </a:rPr>
              <a:t>)</a:t>
            </a:r>
            <a:endParaRPr lang="el-GR" sz="800" dirty="0" smtClean="0">
              <a:solidFill>
                <a:schemeClr val="tx2"/>
              </a:solidFill>
              <a:latin typeface="Century Gothic" pitchFamily="34" charset="0"/>
            </a:endParaRPr>
          </a:p>
        </p:txBody>
      </p:sp>
      <p:pic>
        <p:nvPicPr>
          <p:cNvPr id="5122" name="Picture 2"/>
          <p:cNvPicPr>
            <a:picLocks noChangeAspect="1" noChangeArrowheads="1"/>
          </p:cNvPicPr>
          <p:nvPr/>
        </p:nvPicPr>
        <p:blipFill>
          <a:blip r:embed="rId6" cstate="print"/>
          <a:srcRect/>
          <a:stretch>
            <a:fillRect/>
          </a:stretch>
        </p:blipFill>
        <p:spPr bwMode="auto">
          <a:xfrm>
            <a:off x="1096932" y="3097528"/>
            <a:ext cx="5475332" cy="259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43870" y="166034"/>
            <a:ext cx="7319632" cy="923330"/>
          </a:xfrm>
          <a:prstGeom prst="rect">
            <a:avLst/>
          </a:prstGeom>
          <a:noFill/>
        </p:spPr>
        <p:txBody>
          <a:bodyPr wrap="none" rtlCol="0">
            <a:spAutoFit/>
          </a:bodyPr>
          <a:lstStyle/>
          <a:p>
            <a:r>
              <a:rPr lang="el-GR" sz="1400" dirty="0" smtClean="0">
                <a:solidFill>
                  <a:schemeClr val="tx2"/>
                </a:solidFill>
                <a:latin typeface="Century Gothic" pitchFamily="34" charset="0"/>
              </a:rPr>
              <a:t>Θεματική ενότητα 2: Αρχαία και Βυζαντινή Ιστορία και Πολιτισμός</a:t>
            </a:r>
          </a:p>
          <a:p>
            <a:endParaRPr lang="el-GR" sz="800" dirty="0" smtClean="0">
              <a:solidFill>
                <a:schemeClr val="tx2"/>
              </a:solidFill>
              <a:latin typeface="Century Gothic" pitchFamily="34" charset="0"/>
            </a:endParaRPr>
          </a:p>
          <a:p>
            <a:r>
              <a:rPr lang="el-GR" sz="1400" dirty="0" smtClean="0">
                <a:solidFill>
                  <a:schemeClr val="tx2"/>
                </a:solidFill>
                <a:latin typeface="Century Gothic" pitchFamily="34" charset="0"/>
              </a:rPr>
              <a:t>Εκπαιδευτικό σενάριο: </a:t>
            </a:r>
          </a:p>
          <a:p>
            <a:r>
              <a:rPr lang="el-GR" b="1" dirty="0" smtClean="0">
                <a:solidFill>
                  <a:schemeClr val="tx2"/>
                </a:solidFill>
                <a:latin typeface="Century Gothic" pitchFamily="34" charset="0"/>
              </a:rPr>
              <a:t>Παρθενώνας: ένας ναός για την Αθηνά, το σύμβολο μιας πόλης</a:t>
            </a:r>
          </a:p>
        </p:txBody>
      </p:sp>
      <p:pic>
        <p:nvPicPr>
          <p:cNvPr id="1026" name="Picture 2"/>
          <p:cNvPicPr>
            <a:picLocks noChangeAspect="1" noChangeArrowheads="1"/>
          </p:cNvPicPr>
          <p:nvPr/>
        </p:nvPicPr>
        <p:blipFill>
          <a:blip r:embed="rId3" cstate="print"/>
          <a:srcRect/>
          <a:stretch>
            <a:fillRect/>
          </a:stretch>
        </p:blipFill>
        <p:spPr bwMode="auto">
          <a:xfrm>
            <a:off x="83097" y="196128"/>
            <a:ext cx="1643074" cy="946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32960" y="6208465"/>
            <a:ext cx="4675712" cy="638800"/>
          </a:xfrm>
          <a:prstGeom prst="rect">
            <a:avLst/>
          </a:prstGeom>
          <a:noFill/>
          <a:ln w="9525">
            <a:noFill/>
            <a:miter lim="800000"/>
            <a:headEnd/>
            <a:tailEnd/>
          </a:ln>
          <a:effectLst/>
        </p:spPr>
      </p:pic>
      <p:sp>
        <p:nvSpPr>
          <p:cNvPr id="5" name="4 - TextBox"/>
          <p:cNvSpPr txBox="1"/>
          <p:nvPr/>
        </p:nvSpPr>
        <p:spPr>
          <a:xfrm>
            <a:off x="1000100" y="1699248"/>
            <a:ext cx="7858180" cy="1061829"/>
          </a:xfrm>
          <a:prstGeom prst="rect">
            <a:avLst/>
          </a:prstGeom>
          <a:noFill/>
        </p:spPr>
        <p:txBody>
          <a:bodyPr wrap="square" rtlCol="0">
            <a:spAutoFit/>
          </a:bodyPr>
          <a:lstStyle/>
          <a:p>
            <a:pPr>
              <a:lnSpc>
                <a:spcPct val="150000"/>
              </a:lnSpc>
            </a:pPr>
            <a:r>
              <a:rPr lang="el-GR" b="1" dirty="0" smtClean="0">
                <a:solidFill>
                  <a:schemeClr val="accent2"/>
                </a:solidFill>
                <a:latin typeface="Century Gothic" pitchFamily="34" charset="0"/>
              </a:rPr>
              <a:t>Τα αποθετήρια του Εθνικού Κέντρου Τεκμηρίωσης που αξιοποιούνται: </a:t>
            </a:r>
          </a:p>
          <a:p>
            <a:pPr>
              <a:lnSpc>
                <a:spcPct val="150000"/>
              </a:lnSpc>
            </a:pPr>
            <a:endParaRPr lang="el-GR" sz="800" b="1" dirty="0" smtClean="0">
              <a:solidFill>
                <a:schemeClr val="accent2"/>
              </a:solidFill>
              <a:latin typeface="Century Gothic" pitchFamily="34" charset="0"/>
            </a:endParaRPr>
          </a:p>
          <a:p>
            <a:r>
              <a:rPr lang="el-GR" sz="1600" b="1" dirty="0">
                <a:solidFill>
                  <a:schemeClr val="accent2"/>
                </a:solidFill>
                <a:latin typeface="Century Gothic" pitchFamily="34" charset="0"/>
              </a:rPr>
              <a:t>Γ</a:t>
            </a:r>
            <a:r>
              <a:rPr lang="el-GR" sz="1600" b="1" dirty="0" smtClean="0">
                <a:solidFill>
                  <a:schemeClr val="accent2"/>
                </a:solidFill>
                <a:latin typeface="Century Gothic" pitchFamily="34" charset="0"/>
              </a:rPr>
              <a:t>. </a:t>
            </a:r>
            <a:r>
              <a:rPr lang="el-GR" sz="1600" dirty="0" err="1">
                <a:solidFill>
                  <a:schemeClr val="tx2"/>
                </a:solidFill>
                <a:latin typeface="Century Gothic" pitchFamily="34" charset="0"/>
              </a:rPr>
              <a:t>Διαδραστικός</a:t>
            </a:r>
            <a:r>
              <a:rPr lang="el-GR" sz="1600" dirty="0">
                <a:solidFill>
                  <a:schemeClr val="tx2"/>
                </a:solidFill>
                <a:latin typeface="Century Gothic" pitchFamily="34" charset="0"/>
              </a:rPr>
              <a:t> </a:t>
            </a:r>
            <a:r>
              <a:rPr lang="el-GR" sz="1600" dirty="0" smtClean="0">
                <a:solidFill>
                  <a:schemeClr val="tx2"/>
                </a:solidFill>
                <a:latin typeface="Century Gothic" pitchFamily="34" charset="0"/>
              </a:rPr>
              <a:t>πολιτισμός</a:t>
            </a:r>
          </a:p>
          <a:p>
            <a:endParaRPr lang="el-GR" sz="800" dirty="0">
              <a:solidFill>
                <a:schemeClr val="tx2"/>
              </a:solidFill>
              <a:latin typeface="Century Gothic" pitchFamily="34" charset="0"/>
            </a:endParaRPr>
          </a:p>
        </p:txBody>
      </p:sp>
      <p:pic>
        <p:nvPicPr>
          <p:cNvPr id="6146" name="Picture 2"/>
          <p:cNvPicPr>
            <a:picLocks noChangeAspect="1" noChangeArrowheads="1"/>
          </p:cNvPicPr>
          <p:nvPr/>
        </p:nvPicPr>
        <p:blipFill>
          <a:blip r:embed="rId5" cstate="print"/>
          <a:srcRect/>
          <a:stretch>
            <a:fillRect/>
          </a:stretch>
        </p:blipFill>
        <p:spPr bwMode="auto">
          <a:xfrm>
            <a:off x="1000100" y="3000372"/>
            <a:ext cx="2733097" cy="1800000"/>
          </a:xfrm>
          <a:prstGeom prst="rect">
            <a:avLst/>
          </a:prstGeom>
          <a:noFill/>
          <a:ln w="9525">
            <a:noFill/>
            <a:miter lim="800000"/>
            <a:headEnd/>
            <a:tailEnd/>
          </a:ln>
          <a:effectLst/>
        </p:spPr>
      </p:pic>
      <p:pic>
        <p:nvPicPr>
          <p:cNvPr id="6147" name="Picture 3" descr="C:\Users\user\Dropbox\Screenshots\Screenshot 2015-06-19 11.51.51.png"/>
          <p:cNvPicPr>
            <a:picLocks noChangeAspect="1" noChangeArrowheads="1"/>
          </p:cNvPicPr>
          <p:nvPr/>
        </p:nvPicPr>
        <p:blipFill>
          <a:blip r:embed="rId6" cstate="print"/>
          <a:srcRect/>
          <a:stretch>
            <a:fillRect/>
          </a:stretch>
        </p:blipFill>
        <p:spPr bwMode="auto">
          <a:xfrm>
            <a:off x="5087306" y="3000372"/>
            <a:ext cx="2729858" cy="1800000"/>
          </a:xfrm>
          <a:prstGeom prst="rect">
            <a:avLst/>
          </a:prstGeom>
          <a:noFill/>
        </p:spPr>
      </p:pic>
      <p:sp>
        <p:nvSpPr>
          <p:cNvPr id="9" name="8 - TextBox"/>
          <p:cNvSpPr txBox="1"/>
          <p:nvPr/>
        </p:nvSpPr>
        <p:spPr>
          <a:xfrm>
            <a:off x="928662" y="4738052"/>
            <a:ext cx="3857652" cy="954107"/>
          </a:xfrm>
          <a:prstGeom prst="rect">
            <a:avLst/>
          </a:prstGeom>
          <a:noFill/>
        </p:spPr>
        <p:txBody>
          <a:bodyPr wrap="square" rtlCol="0">
            <a:spAutoFit/>
          </a:bodyPr>
          <a:lstStyle/>
          <a:p>
            <a:endParaRPr lang="el-GR" sz="800" dirty="0">
              <a:solidFill>
                <a:schemeClr val="tx2"/>
              </a:solidFill>
              <a:latin typeface="Century Gothic" pitchFamily="34" charset="0"/>
            </a:endParaRPr>
          </a:p>
          <a:p>
            <a:pPr lvl="0"/>
            <a:r>
              <a:rPr lang="el-GR" sz="1600" i="1" dirty="0">
                <a:solidFill>
                  <a:schemeClr val="tx2"/>
                </a:solidFill>
                <a:latin typeface="Century Gothic" pitchFamily="34" charset="0"/>
              </a:rPr>
              <a:t>Αθηνά, η θεά της Ακρόπολης </a:t>
            </a:r>
            <a:endParaRPr lang="el-GR" sz="1600" dirty="0">
              <a:solidFill>
                <a:schemeClr val="tx2"/>
              </a:solidFill>
              <a:latin typeface="Century Gothic" pitchFamily="34" charset="0"/>
            </a:endParaRPr>
          </a:p>
          <a:p>
            <a:r>
              <a:rPr lang="el-GR" sz="1600" dirty="0">
                <a:latin typeface="Century Gothic" pitchFamily="34" charset="0"/>
              </a:rPr>
              <a:t>(</a:t>
            </a:r>
            <a:r>
              <a:rPr lang="el-GR" sz="1600" u="sng" dirty="0">
                <a:latin typeface="Century Gothic" pitchFamily="34" charset="0"/>
                <a:hlinkClick r:id="rId7"/>
              </a:rPr>
              <a:t>http://www.acropolis-athena.gr</a:t>
            </a:r>
            <a:r>
              <a:rPr lang="el-GR" sz="1600" u="sng" dirty="0" smtClean="0">
                <a:latin typeface="Century Gothic" pitchFamily="34" charset="0"/>
                <a:hlinkClick r:id="rId7"/>
              </a:rPr>
              <a:t>/</a:t>
            </a:r>
            <a:r>
              <a:rPr lang="el-GR" sz="1600" dirty="0" smtClean="0">
                <a:latin typeface="Century Gothic" pitchFamily="34" charset="0"/>
              </a:rPr>
              <a:t>)</a:t>
            </a:r>
          </a:p>
          <a:p>
            <a:endParaRPr lang="el-GR" sz="800" dirty="0">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
        <p:nvSpPr>
          <p:cNvPr id="10" name="9 - TextBox"/>
          <p:cNvSpPr txBox="1"/>
          <p:nvPr/>
        </p:nvSpPr>
        <p:spPr>
          <a:xfrm>
            <a:off x="4945384" y="4782101"/>
            <a:ext cx="4357718" cy="830997"/>
          </a:xfrm>
          <a:prstGeom prst="rect">
            <a:avLst/>
          </a:prstGeom>
          <a:noFill/>
        </p:spPr>
        <p:txBody>
          <a:bodyPr wrap="square" rtlCol="0">
            <a:spAutoFit/>
          </a:bodyPr>
          <a:lstStyle/>
          <a:p>
            <a:endParaRPr lang="el-GR" sz="800" dirty="0">
              <a:solidFill>
                <a:schemeClr val="tx2"/>
              </a:solidFill>
              <a:latin typeface="Century Gothic" pitchFamily="34" charset="0"/>
            </a:endParaRPr>
          </a:p>
          <a:p>
            <a:pPr lvl="0"/>
            <a:r>
              <a:rPr lang="el-GR" sz="1600" i="1" dirty="0" smtClean="0">
                <a:solidFill>
                  <a:schemeClr val="tx2"/>
                </a:solidFill>
                <a:latin typeface="Century Gothic" pitchFamily="34" charset="0"/>
              </a:rPr>
              <a:t>Η </a:t>
            </a:r>
            <a:r>
              <a:rPr lang="el-GR" sz="1600" i="1" dirty="0">
                <a:solidFill>
                  <a:schemeClr val="tx2"/>
                </a:solidFill>
                <a:latin typeface="Century Gothic" pitchFamily="34" charset="0"/>
              </a:rPr>
              <a:t>ζωφόρος του Παρθενώνα</a:t>
            </a:r>
            <a:endParaRPr lang="el-GR" sz="1600" dirty="0">
              <a:solidFill>
                <a:schemeClr val="tx2"/>
              </a:solidFill>
              <a:latin typeface="Century Gothic" pitchFamily="34" charset="0"/>
            </a:endParaRPr>
          </a:p>
          <a:p>
            <a:r>
              <a:rPr lang="el-GR" sz="1600" dirty="0">
                <a:latin typeface="Century Gothic" pitchFamily="34" charset="0"/>
              </a:rPr>
              <a:t>(</a:t>
            </a:r>
            <a:r>
              <a:rPr lang="el-GR" sz="1600" u="sng" dirty="0">
                <a:latin typeface="Century Gothic" pitchFamily="34" charset="0"/>
                <a:hlinkClick r:id="rId8"/>
              </a:rPr>
              <a:t>http://www.parthenonfrieze.gr/#/home</a:t>
            </a:r>
            <a:r>
              <a:rPr lang="el-GR" sz="1600" dirty="0" smtClean="0">
                <a:latin typeface="Century Gothic" pitchFamily="34" charset="0"/>
              </a:rPr>
              <a:t>)</a:t>
            </a:r>
            <a:endParaRPr lang="el-GR" sz="1600" b="1" dirty="0" smtClean="0">
              <a:solidFill>
                <a:schemeClr val="tx2"/>
              </a:solidFill>
              <a:latin typeface="Century Gothic" pitchFamily="34" charset="0"/>
            </a:endParaRPr>
          </a:p>
          <a:p>
            <a:pPr marL="182563" indent="-182563">
              <a:buClr>
                <a:schemeClr val="accent2"/>
              </a:buClr>
            </a:pPr>
            <a:endParaRPr lang="el-GR" sz="800" dirty="0" smtClean="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533</TotalTime>
  <Words>3711</Words>
  <Application>Microsoft Office PowerPoint</Application>
  <PresentationFormat>On-screen Show (4:3)</PresentationFormat>
  <Paragraphs>452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Διάμεσος</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Alexandra S. Sfyroera</dc:creator>
  <cp:lastModifiedBy>Alexandra S. Sfyroera</cp:lastModifiedBy>
  <cp:revision>73</cp:revision>
  <dcterms:created xsi:type="dcterms:W3CDTF">2015-06-19T06:40:34Z</dcterms:created>
  <dcterms:modified xsi:type="dcterms:W3CDTF">2015-09-17T19:05:34Z</dcterms:modified>
</cp:coreProperties>
</file>