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8" r:id="rId3"/>
    <p:sldId id="259" r:id="rId4"/>
    <p:sldId id="268" r:id="rId5"/>
    <p:sldId id="269" r:id="rId6"/>
    <p:sldId id="261" r:id="rId7"/>
    <p:sldId id="287" r:id="rId8"/>
    <p:sldId id="294" r:id="rId9"/>
    <p:sldId id="293" r:id="rId10"/>
    <p:sldId id="288" r:id="rId11"/>
    <p:sldId id="289" r:id="rId12"/>
    <p:sldId id="290" r:id="rId13"/>
    <p:sldId id="291" r:id="rId14"/>
    <p:sldId id="292" r:id="rId15"/>
    <p:sldId id="281" r:id="rId16"/>
    <p:sldId id="282" r:id="rId17"/>
    <p:sldId id="283" r:id="rId18"/>
    <p:sldId id="302" r:id="rId19"/>
    <p:sldId id="303" r:id="rId20"/>
    <p:sldId id="298" r:id="rId21"/>
    <p:sldId id="304" r:id="rId22"/>
    <p:sldId id="305" r:id="rId23"/>
    <p:sldId id="297" r:id="rId24"/>
    <p:sldId id="306" r:id="rId25"/>
    <p:sldId id="307" r:id="rId26"/>
    <p:sldId id="296" r:id="rId27"/>
    <p:sldId id="308" r:id="rId28"/>
    <p:sldId id="309" r:id="rId29"/>
    <p:sldId id="295" r:id="rId30"/>
    <p:sldId id="310" r:id="rId31"/>
    <p:sldId id="311" r:id="rId32"/>
    <p:sldId id="312" r:id="rId33"/>
    <p:sldId id="300" r:id="rId34"/>
    <p:sldId id="313" r:id="rId35"/>
    <p:sldId id="301" r:id="rId36"/>
    <p:sldId id="314" r:id="rId37"/>
    <p:sldId id="315" r:id="rId38"/>
    <p:sldId id="316" r:id="rId39"/>
    <p:sldId id="284"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27" autoAdjust="0"/>
  </p:normalViewPr>
  <p:slideViewPr>
    <p:cSldViewPr>
      <p:cViewPr>
        <p:scale>
          <a:sx n="110" d="100"/>
          <a:sy n="110" d="100"/>
        </p:scale>
        <p:origin x="-132" y="1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36"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5F6FAC-83DD-4567-9266-0C93B48F1410}" type="datetimeFigureOut">
              <a:rPr lang="el-GR" smtClean="0"/>
              <a:pPr/>
              <a:t>9/8/2015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9A1BB0-502D-4AF7-8103-7FD16FCF981D}"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2001E-DAE7-4066-B0E9-600236E96EEC}" type="datetimeFigureOut">
              <a:rPr lang="el-GR" smtClean="0"/>
              <a:pPr/>
              <a:t>9/8/2015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C69F9-4B05-41CA-BA5A-7C28B489C7A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100" kern="1200" dirty="0" smtClean="0">
                <a:solidFill>
                  <a:schemeClr val="tx1"/>
                </a:solidFill>
                <a:latin typeface="+mn-lt"/>
                <a:ea typeface="+mn-ea"/>
                <a:cs typeface="+mn-cs"/>
              </a:rPr>
              <a:t>Οι διδακτικοί στόχοι του σεναρίου ποικίλλουν ανάλογα με τα διδακτικά αντικείμενα και τη χρήση των Τεχνολογιών Πληροφορίας και Επικοινωνίας (ΤΠΕ).</a:t>
            </a:r>
          </a:p>
          <a:p>
            <a:r>
              <a:rPr lang="el-GR" sz="1100" kern="1200" dirty="0" smtClean="0">
                <a:solidFill>
                  <a:schemeClr val="tx1"/>
                </a:solidFill>
                <a:latin typeface="+mn-lt"/>
                <a:ea typeface="+mn-ea"/>
                <a:cs typeface="+mn-cs"/>
              </a:rPr>
              <a:t>Παιδαγωγικοί στόχοι του συγκεκριμένου εκπαιδευτικού σεναρίου είναι δύο ειδών και διακρίνονται σε γενικούς και ειδικούς:	</a:t>
            </a:r>
          </a:p>
          <a:p>
            <a:r>
              <a:rPr lang="el-GR" sz="1100" kern="1200" dirty="0" smtClean="0">
                <a:solidFill>
                  <a:schemeClr val="tx1"/>
                </a:solidFill>
                <a:latin typeface="+mn-lt"/>
                <a:ea typeface="+mn-ea"/>
                <a:cs typeface="+mn-cs"/>
              </a:rPr>
              <a:t>Οι </a:t>
            </a:r>
            <a:r>
              <a:rPr lang="el-GR" sz="1100" b="1" u="sng" kern="1200" dirty="0" smtClean="0">
                <a:solidFill>
                  <a:schemeClr val="tx1"/>
                </a:solidFill>
                <a:latin typeface="+mn-lt"/>
                <a:ea typeface="+mn-ea"/>
                <a:cs typeface="+mn-cs"/>
              </a:rPr>
              <a:t>γενικοί στόχοι</a:t>
            </a:r>
            <a:r>
              <a:rPr lang="el-GR" sz="1100" kern="1200" dirty="0" smtClean="0">
                <a:solidFill>
                  <a:schemeClr val="tx1"/>
                </a:solidFill>
                <a:latin typeface="+mn-lt"/>
                <a:ea typeface="+mn-ea"/>
                <a:cs typeface="+mn-cs"/>
              </a:rPr>
              <a:t> του συγκεκριμένου εκπαιδευτικού σεναρίου είναι οι μαθητές:</a:t>
            </a:r>
          </a:p>
          <a:p>
            <a:pPr>
              <a:buFont typeface="Arial" pitchFamily="34" charset="0"/>
              <a:buChar char="•"/>
            </a:pPr>
            <a:r>
              <a:rPr lang="el-GR" sz="1100" kern="1200" dirty="0" smtClean="0">
                <a:solidFill>
                  <a:schemeClr val="tx1"/>
                </a:solidFill>
                <a:latin typeface="+mn-lt"/>
                <a:ea typeface="+mn-ea"/>
                <a:cs typeface="+mn-cs"/>
              </a:rPr>
              <a:t> να μυηθούν στην μέθοδο εργασίας των ιστορικών και αρχαιολόγων, </a:t>
            </a:r>
            <a:r>
              <a:rPr lang="el-GR" sz="1100" b="1" kern="1200" dirty="0" smtClean="0">
                <a:solidFill>
                  <a:schemeClr val="tx1"/>
                </a:solidFill>
                <a:latin typeface="+mn-lt"/>
                <a:ea typeface="+mn-ea"/>
                <a:cs typeface="+mn-cs"/>
              </a:rPr>
              <a:t>να αποκτήσουν δηλαδή συνολική αντίληψη για την Ακρόπολη και ειδικότερα για τον Παρθενώνα μελετώντας οι ίδιοι διαφορετικές πηγές γνώσης για αυτόν (όπως για παράδειγμα, κείμενα αρχαίων συγγραφέων, την αρχιτεκτονική μορφή του κτηρίου, τον γλυπτό διάκοσμό του)·</a:t>
            </a:r>
            <a:r>
              <a:rPr lang="el-GR" sz="1100" kern="1200" dirty="0" smtClean="0">
                <a:solidFill>
                  <a:schemeClr val="tx1"/>
                </a:solidFill>
                <a:latin typeface="+mn-lt"/>
                <a:ea typeface="+mn-ea"/>
                <a:cs typeface="+mn-cs"/>
              </a:rPr>
              <a:t> </a:t>
            </a:r>
          </a:p>
          <a:p>
            <a:pPr>
              <a:buFont typeface="Arial" pitchFamily="34" charset="0"/>
              <a:buChar char="•"/>
            </a:pPr>
            <a:r>
              <a:rPr lang="el-GR" sz="1100" kern="1200" dirty="0" smtClean="0">
                <a:solidFill>
                  <a:schemeClr val="tx1"/>
                </a:solidFill>
                <a:latin typeface="+mn-lt"/>
                <a:ea typeface="+mn-ea"/>
                <a:cs typeface="+mn-cs"/>
              </a:rPr>
              <a:t> να αναπτύξουν τις αναλυτικές και συνθετικές ικανότητές τους </a:t>
            </a:r>
            <a:r>
              <a:rPr lang="el-GR" sz="1100" b="1" kern="1200" dirty="0" smtClean="0">
                <a:solidFill>
                  <a:schemeClr val="tx1"/>
                </a:solidFill>
                <a:latin typeface="+mn-lt"/>
                <a:ea typeface="+mn-ea"/>
                <a:cs typeface="+mn-cs"/>
              </a:rPr>
              <a:t>παράγοντας οι ίδιοι έργο ιστορικού και αρχαιολογικού περιεχομένου</a:t>
            </a:r>
            <a:r>
              <a:rPr lang="el-GR" sz="1100" kern="1200" dirty="0" smtClean="0">
                <a:solidFill>
                  <a:schemeClr val="tx1"/>
                </a:solidFill>
                <a:latin typeface="+mn-lt"/>
                <a:ea typeface="+mn-ea"/>
                <a:cs typeface="+mn-cs"/>
              </a:rPr>
              <a:t>· </a:t>
            </a:r>
          </a:p>
          <a:p>
            <a:pPr>
              <a:buFont typeface="Arial" pitchFamily="34" charset="0"/>
              <a:buChar char="•"/>
            </a:pPr>
            <a:r>
              <a:rPr lang="el-GR" sz="1100" kern="1200" dirty="0" smtClean="0">
                <a:solidFill>
                  <a:schemeClr val="tx1"/>
                </a:solidFill>
                <a:latin typeface="+mn-lt"/>
                <a:ea typeface="+mn-ea"/>
                <a:cs typeface="+mn-cs"/>
              </a:rPr>
              <a:t> να εξελίξουν τις </a:t>
            </a:r>
            <a:r>
              <a:rPr lang="el-GR" sz="1100" kern="1200" dirty="0" err="1" smtClean="0">
                <a:solidFill>
                  <a:schemeClr val="tx1"/>
                </a:solidFill>
                <a:latin typeface="+mn-lt"/>
                <a:ea typeface="+mn-ea"/>
                <a:cs typeface="+mn-cs"/>
              </a:rPr>
              <a:t>ομαδοσυνεργατικές</a:t>
            </a:r>
            <a:r>
              <a:rPr lang="el-GR" sz="1100" kern="1200" dirty="0" smtClean="0">
                <a:solidFill>
                  <a:schemeClr val="tx1"/>
                </a:solidFill>
                <a:latin typeface="+mn-lt"/>
                <a:ea typeface="+mn-ea"/>
                <a:cs typeface="+mn-cs"/>
              </a:rPr>
              <a:t> δεξιότητές τους.</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100" kern="1200" dirty="0" smtClean="0">
                <a:solidFill>
                  <a:schemeClr val="tx1"/>
                </a:solidFill>
                <a:latin typeface="+mn-lt"/>
                <a:ea typeface="+mn-ea"/>
                <a:cs typeface="+mn-cs"/>
              </a:rPr>
              <a:t>Οι </a:t>
            </a:r>
            <a:r>
              <a:rPr lang="el-GR" sz="1100" b="1" u="sng" kern="1200" dirty="0" smtClean="0">
                <a:solidFill>
                  <a:schemeClr val="tx1"/>
                </a:solidFill>
                <a:latin typeface="+mn-lt"/>
                <a:ea typeface="+mn-ea"/>
                <a:cs typeface="+mn-cs"/>
              </a:rPr>
              <a:t>ειδικοί στόχοι</a:t>
            </a:r>
            <a:r>
              <a:rPr lang="el-GR" sz="1100" kern="1200" dirty="0" smtClean="0">
                <a:solidFill>
                  <a:schemeClr val="tx1"/>
                </a:solidFill>
                <a:latin typeface="+mn-lt"/>
                <a:ea typeface="+mn-ea"/>
                <a:cs typeface="+mn-cs"/>
              </a:rPr>
              <a:t> του συγκεκριμένου εκπαιδευτικού σεναρίου έτσι όπως αυτοί αποτυπώνονται στα </a:t>
            </a:r>
            <a:r>
              <a:rPr lang="el-GR" sz="1100" b="1" kern="1200" dirty="0" smtClean="0">
                <a:solidFill>
                  <a:schemeClr val="tx1"/>
                </a:solidFill>
                <a:latin typeface="+mn-lt"/>
                <a:ea typeface="+mn-ea"/>
                <a:cs typeface="+mn-cs"/>
              </a:rPr>
              <a:t>Αναλυτικά Προγράμματα </a:t>
            </a:r>
            <a:r>
              <a:rPr lang="el-GR" sz="1100" kern="1200" dirty="0" smtClean="0">
                <a:solidFill>
                  <a:schemeClr val="tx1"/>
                </a:solidFill>
                <a:latin typeface="+mn-lt"/>
                <a:ea typeface="+mn-ea"/>
                <a:cs typeface="+mn-cs"/>
              </a:rPr>
              <a:t>των μαθημάτων είναι. </a:t>
            </a: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kern="1200" dirty="0" smtClean="0">
                <a:solidFill>
                  <a:schemeClr val="tx1"/>
                </a:solidFill>
                <a:latin typeface="+mn-lt"/>
                <a:ea typeface="+mn-ea"/>
                <a:cs typeface="+mn-cs"/>
              </a:rPr>
              <a:t>Τα </a:t>
            </a:r>
            <a:r>
              <a:rPr lang="el-GR" sz="1100" b="1" kern="1200" dirty="0" smtClean="0">
                <a:solidFill>
                  <a:schemeClr val="tx1"/>
                </a:solidFill>
                <a:latin typeface="+mn-lt"/>
                <a:ea typeface="+mn-ea"/>
                <a:cs typeface="+mn-cs"/>
              </a:rPr>
              <a:t>υλικά</a:t>
            </a:r>
            <a:r>
              <a:rPr lang="el-GR" sz="1100" kern="1200" dirty="0" smtClean="0">
                <a:solidFill>
                  <a:schemeClr val="tx1"/>
                </a:solidFill>
                <a:latin typeface="+mn-lt"/>
                <a:ea typeface="+mn-ea"/>
                <a:cs typeface="+mn-cs"/>
              </a:rPr>
              <a:t> που χρειάζονται για την υλοποίηση του ψηφιακού σεναρίου είναι η απαραίτητη υλικοτεχνική υποδομή νέων τεχνολογιών –μεταξύ άλλων, ηλεκτρονικός υπολογιστής, σύνδεση με </a:t>
            </a:r>
            <a:r>
              <a:rPr lang="en-US" sz="1100" kern="1200" dirty="0" smtClean="0">
                <a:solidFill>
                  <a:schemeClr val="tx1"/>
                </a:solidFill>
                <a:latin typeface="+mn-lt"/>
                <a:ea typeface="+mn-ea"/>
                <a:cs typeface="+mn-cs"/>
              </a:rPr>
              <a:t>internet</a:t>
            </a:r>
            <a:r>
              <a:rPr lang="el-GR" sz="1100" kern="1200" dirty="0" smtClean="0">
                <a:solidFill>
                  <a:schemeClr val="tx1"/>
                </a:solidFill>
                <a:latin typeface="+mn-lt"/>
                <a:ea typeface="+mn-ea"/>
                <a:cs typeface="+mn-cs"/>
              </a:rPr>
              <a:t>, προβολέας </a:t>
            </a:r>
            <a:r>
              <a:rPr lang="el-GR" sz="1100" kern="1200" dirty="0" err="1" smtClean="0">
                <a:solidFill>
                  <a:schemeClr val="tx1"/>
                </a:solidFill>
                <a:latin typeface="+mn-lt"/>
                <a:ea typeface="+mn-ea"/>
                <a:cs typeface="+mn-cs"/>
              </a:rPr>
              <a:t>κ.ά.τ</a:t>
            </a:r>
            <a:r>
              <a:rPr lang="el-GR" sz="1100" kern="1200" dirty="0" smtClean="0">
                <a:solidFill>
                  <a:schemeClr val="tx1"/>
                </a:solidFill>
                <a:latin typeface="+mn-lt"/>
                <a:ea typeface="+mn-ea"/>
                <a:cs typeface="+mn-cs"/>
              </a:rPr>
              <a:t>. Προαιρετικά θα απαιτηθούν λευκά χαρτιά, πίνακες ανακοινώσεων και έγχρωμος εκτυπωτής. </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Ο </a:t>
            </a:r>
            <a:r>
              <a:rPr lang="el-GR" sz="1200" b="1" kern="1200" dirty="0" smtClean="0">
                <a:solidFill>
                  <a:schemeClr val="tx1"/>
                </a:solidFill>
                <a:latin typeface="+mn-lt"/>
                <a:ea typeface="+mn-ea"/>
                <a:cs typeface="+mn-cs"/>
              </a:rPr>
              <a:t>χρόνος</a:t>
            </a:r>
            <a:r>
              <a:rPr lang="el-GR" sz="1200" kern="1200" dirty="0" smtClean="0">
                <a:solidFill>
                  <a:schemeClr val="tx1"/>
                </a:solidFill>
                <a:latin typeface="+mn-lt"/>
                <a:ea typeface="+mn-ea"/>
                <a:cs typeface="+mn-cs"/>
              </a:rPr>
              <a:t> που απαιτείται για την υλοποίηση του συγκεκριμένου εκπαιδευτικού σεναρίου είναι 6 διδακτικές ώρες. </a:t>
            </a:r>
            <a:r>
              <a:rPr lang="en-US" sz="1200" kern="1200" dirty="0" smtClean="0">
                <a:solidFill>
                  <a:schemeClr val="tx1"/>
                </a:solidFill>
                <a:latin typeface="+mn-lt"/>
                <a:ea typeface="+mn-ea"/>
                <a:cs typeface="+mn-cs"/>
              </a:rPr>
              <a:t>A</a:t>
            </a:r>
            <a:r>
              <a:rPr lang="el-GR" sz="1200" kern="1200" dirty="0" err="1" smtClean="0">
                <a:solidFill>
                  <a:schemeClr val="tx1"/>
                </a:solidFill>
                <a:latin typeface="+mn-lt"/>
                <a:ea typeface="+mn-ea"/>
                <a:cs typeface="+mn-cs"/>
              </a:rPr>
              <a:t>ποτελείται</a:t>
            </a:r>
            <a:r>
              <a:rPr lang="el-GR" sz="1200" kern="1200" dirty="0" smtClean="0">
                <a:solidFill>
                  <a:schemeClr val="tx1"/>
                </a:solidFill>
                <a:latin typeface="+mn-lt"/>
                <a:ea typeface="+mn-ea"/>
                <a:cs typeface="+mn-cs"/>
              </a:rPr>
              <a:t> από </a:t>
            </a:r>
            <a:r>
              <a:rPr lang="el-GR" sz="1200" b="1" kern="1200" dirty="0" smtClean="0">
                <a:solidFill>
                  <a:schemeClr val="tx1"/>
                </a:solidFill>
                <a:latin typeface="+mn-lt"/>
                <a:ea typeface="+mn-ea"/>
                <a:cs typeface="+mn-cs"/>
              </a:rPr>
              <a:t>εισαγωγικές</a:t>
            </a:r>
            <a:r>
              <a:rPr lang="el-GR" sz="1200" kern="1200" dirty="0" smtClean="0">
                <a:solidFill>
                  <a:schemeClr val="tx1"/>
                </a:solidFill>
                <a:latin typeface="+mn-lt"/>
                <a:ea typeface="+mn-ea"/>
                <a:cs typeface="+mn-cs"/>
              </a:rPr>
              <a:t>, </a:t>
            </a:r>
            <a:r>
              <a:rPr lang="el-GR" sz="1200" b="1" kern="1200" dirty="0" smtClean="0">
                <a:solidFill>
                  <a:schemeClr val="tx1"/>
                </a:solidFill>
                <a:latin typeface="+mn-lt"/>
                <a:ea typeface="+mn-ea"/>
                <a:cs typeface="+mn-cs"/>
              </a:rPr>
              <a:t>καθοδηγούμενες</a:t>
            </a:r>
            <a:r>
              <a:rPr lang="el-GR" sz="1200" kern="1200" dirty="0" smtClean="0">
                <a:solidFill>
                  <a:schemeClr val="tx1"/>
                </a:solidFill>
                <a:latin typeface="+mn-lt"/>
                <a:ea typeface="+mn-ea"/>
                <a:cs typeface="+mn-cs"/>
              </a:rPr>
              <a:t> και </a:t>
            </a:r>
            <a:r>
              <a:rPr lang="el-GR" sz="1200" b="1" kern="1200" dirty="0" smtClean="0">
                <a:solidFill>
                  <a:schemeClr val="tx1"/>
                </a:solidFill>
                <a:latin typeface="+mn-lt"/>
                <a:ea typeface="+mn-ea"/>
                <a:cs typeface="+mn-cs"/>
              </a:rPr>
              <a:t>καταληκτικές</a:t>
            </a:r>
            <a:r>
              <a:rPr lang="el-GR" sz="1200" kern="1200" dirty="0" smtClean="0">
                <a:solidFill>
                  <a:schemeClr val="tx1"/>
                </a:solidFill>
                <a:latin typeface="+mn-lt"/>
                <a:ea typeface="+mn-ea"/>
                <a:cs typeface="+mn-cs"/>
              </a:rPr>
              <a:t> δραστηριότητες, οι οποίες θα εκταθούν </a:t>
            </a:r>
            <a:r>
              <a:rPr lang="el-GR" sz="1200" b="1" kern="1200" dirty="0" smtClean="0">
                <a:solidFill>
                  <a:schemeClr val="tx1"/>
                </a:solidFill>
                <a:latin typeface="+mn-lt"/>
                <a:ea typeface="+mn-ea"/>
                <a:cs typeface="+mn-cs"/>
              </a:rPr>
              <a:t>με τη μορφή </a:t>
            </a:r>
            <a:r>
              <a:rPr lang="el-GR" sz="1200" b="1" kern="1200" dirty="0" err="1" smtClean="0">
                <a:solidFill>
                  <a:schemeClr val="tx1"/>
                </a:solidFill>
                <a:latin typeface="+mn-lt"/>
                <a:ea typeface="+mn-ea"/>
                <a:cs typeface="+mn-cs"/>
              </a:rPr>
              <a:t>project</a:t>
            </a:r>
            <a:r>
              <a:rPr lang="el-GR" sz="1200" kern="1200" dirty="0" smtClean="0">
                <a:solidFill>
                  <a:schemeClr val="tx1"/>
                </a:solidFill>
                <a:latin typeface="+mn-lt"/>
                <a:ea typeface="+mn-ea"/>
                <a:cs typeface="+mn-cs"/>
              </a:rPr>
              <a:t>. Οι εισαγωγικές δραστηριότητες έχουν διάρκεια 2 διδακτικές ώρες και οι καθοδηγούμενες 4 ώρες. Η καταληκτική δραστηριότητα είναι προαιρετική και είναι δυνατόν να πραγματοποιηθεί εκτός διδακτικού ωραρίου.  </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Τ</a:t>
            </a:r>
            <a:r>
              <a:rPr lang="el-GR" sz="1100" kern="1200" dirty="0" smtClean="0">
                <a:solidFill>
                  <a:schemeClr val="tx1"/>
                </a:solidFill>
                <a:latin typeface="+mn-lt"/>
                <a:ea typeface="+mn-ea"/>
                <a:cs typeface="+mn-cs"/>
              </a:rPr>
              <a:t>ο σύνολο των μαθητών/</a:t>
            </a:r>
            <a:r>
              <a:rPr lang="el-GR" sz="1100" kern="1200" dirty="0" err="1" smtClean="0">
                <a:solidFill>
                  <a:schemeClr val="tx1"/>
                </a:solidFill>
                <a:latin typeface="+mn-lt"/>
                <a:ea typeface="+mn-ea"/>
                <a:cs typeface="+mn-cs"/>
              </a:rPr>
              <a:t>τριων </a:t>
            </a:r>
            <a:r>
              <a:rPr lang="el-GR" sz="1100" kern="1200" dirty="0" smtClean="0">
                <a:solidFill>
                  <a:schemeClr val="tx1"/>
                </a:solidFill>
                <a:latin typeface="+mn-lt"/>
                <a:ea typeface="+mn-ea"/>
                <a:cs typeface="+mn-cs"/>
              </a:rPr>
              <a:t>που θα συμμετάσχουν στο σενάριο υπολογίζεται σε </a:t>
            </a:r>
            <a:r>
              <a:rPr lang="el-GR" sz="1100" b="1" kern="1200" dirty="0" smtClean="0">
                <a:solidFill>
                  <a:schemeClr val="tx1"/>
                </a:solidFill>
                <a:latin typeface="+mn-lt"/>
                <a:ea typeface="+mn-ea"/>
                <a:cs typeface="+mn-cs"/>
              </a:rPr>
              <a:t>20-25 άτομα</a:t>
            </a:r>
            <a:r>
              <a:rPr lang="el-GR" sz="1100" kern="1200" dirty="0" smtClean="0">
                <a:solidFill>
                  <a:schemeClr val="tx1"/>
                </a:solidFill>
                <a:latin typeface="+mn-lt"/>
                <a:ea typeface="+mn-ea"/>
                <a:cs typeface="+mn-cs"/>
              </a:rPr>
              <a:t> (</a:t>
            </a:r>
            <a:r>
              <a:rPr lang="el-GR" sz="1100" b="1" kern="1200" dirty="0" smtClean="0">
                <a:solidFill>
                  <a:schemeClr val="tx1"/>
                </a:solidFill>
                <a:latin typeface="+mn-lt"/>
                <a:ea typeface="+mn-ea"/>
                <a:cs typeface="+mn-cs"/>
              </a:rPr>
              <a:t>δηλ. οι μαθητές-</a:t>
            </a:r>
            <a:r>
              <a:rPr lang="el-GR" sz="1100" b="1" kern="1200" dirty="0" err="1" smtClean="0">
                <a:solidFill>
                  <a:schemeClr val="tx1"/>
                </a:solidFill>
                <a:latin typeface="+mn-lt"/>
                <a:ea typeface="+mn-ea"/>
                <a:cs typeface="+mn-cs"/>
              </a:rPr>
              <a:t>τριες </a:t>
            </a:r>
            <a:r>
              <a:rPr lang="el-GR" sz="1100" b="1" kern="1200" dirty="0" smtClean="0">
                <a:solidFill>
                  <a:schemeClr val="tx1"/>
                </a:solidFill>
                <a:latin typeface="+mn-lt"/>
                <a:ea typeface="+mn-ea"/>
                <a:cs typeface="+mn-cs"/>
              </a:rPr>
              <a:t>ενός τμήματος</a:t>
            </a:r>
            <a:r>
              <a:rPr lang="el-GR" sz="1100" kern="1200" dirty="0" smtClean="0">
                <a:solidFill>
                  <a:schemeClr val="tx1"/>
                </a:solidFill>
                <a:latin typeface="+mn-lt"/>
                <a:ea typeface="+mn-ea"/>
                <a:cs typeface="+mn-cs"/>
              </a:rPr>
              <a:t>) που θα δουλέψουν με τη μορφή ομάδων, ζευγαριών και ατομικά.</a:t>
            </a:r>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kern="1200" dirty="0" smtClean="0">
                <a:solidFill>
                  <a:schemeClr val="tx1"/>
                </a:solidFill>
                <a:latin typeface="+mn-lt"/>
                <a:ea typeface="+mn-ea"/>
                <a:cs typeface="+mn-cs"/>
              </a:rPr>
              <a:t>Οι </a:t>
            </a:r>
            <a:r>
              <a:rPr lang="el-GR" sz="1100" b="1" kern="1200" dirty="0" smtClean="0">
                <a:solidFill>
                  <a:schemeClr val="tx1"/>
                </a:solidFill>
                <a:latin typeface="+mn-lt"/>
                <a:ea typeface="+mn-ea"/>
                <a:cs typeface="+mn-cs"/>
              </a:rPr>
              <a:t>χώροι </a:t>
            </a:r>
            <a:r>
              <a:rPr lang="el-GR" sz="1100" kern="1200" dirty="0" smtClean="0">
                <a:solidFill>
                  <a:schemeClr val="tx1"/>
                </a:solidFill>
                <a:latin typeface="+mn-lt"/>
                <a:ea typeface="+mn-ea"/>
                <a:cs typeface="+mn-cs"/>
              </a:rPr>
              <a:t>που θα πραγματοποιηθεί το εκπαιδευτικό σενάριο είναι κυρίως η Τάξη και το Εργαστήριο Πληροφορικής. Προαιρετικά, μπορούν να χρησιμοποιηθούν το Εργαστήριο Εικαστικών, η Βιβλιοθήκη και η Αίθουσα εκδηλώσεων ή άλλοι ανάλογοι χώροι, κατάλληλοι για τις συγκεκριμένες δράσεις και σύμφωνα με τη διαθεσιμότητα του σχολείου.</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latin typeface="Century Gothic" pitchFamily="34" charset="0"/>
              </a:rPr>
              <a:t>Καταγραφή των υποστάσεων της θεάς Αθηνάς στον πίνακα</a:t>
            </a:r>
          </a:p>
          <a:p>
            <a:r>
              <a:rPr lang="el-GR" sz="1200" kern="1200" dirty="0" smtClean="0">
                <a:solidFill>
                  <a:schemeClr val="tx1"/>
                </a:solidFill>
                <a:latin typeface="+mn-lt"/>
                <a:ea typeface="+mn-ea"/>
                <a:cs typeface="+mn-cs"/>
              </a:rPr>
              <a:t>Περιήγηση στην εφαρμογή </a:t>
            </a:r>
            <a:r>
              <a:rPr lang="el-GR" sz="1200" i="1" kern="1200" dirty="0" smtClean="0">
                <a:solidFill>
                  <a:schemeClr val="tx1"/>
                </a:solidFill>
                <a:latin typeface="+mn-lt"/>
                <a:ea typeface="+mn-ea"/>
                <a:cs typeface="+mn-cs"/>
              </a:rPr>
              <a:t>«Αθηνά, η θεά της Ακρόπολης»</a:t>
            </a:r>
            <a:r>
              <a:rPr lang="el-GR" sz="1200" kern="1200" dirty="0" smtClean="0">
                <a:solidFill>
                  <a:schemeClr val="tx1"/>
                </a:solidFill>
                <a:latin typeface="+mn-lt"/>
                <a:ea typeface="+mn-ea"/>
                <a:cs typeface="+mn-cs"/>
              </a:rPr>
              <a:t>. Πρόκειται ουσιαστικά για μια περιήγηση στο Μουσείο</a:t>
            </a:r>
            <a:r>
              <a:rPr lang="el-GR" sz="1200" kern="1200" baseline="0" dirty="0" smtClean="0">
                <a:solidFill>
                  <a:schemeClr val="tx1"/>
                </a:solidFill>
                <a:latin typeface="+mn-lt"/>
                <a:ea typeface="+mn-ea"/>
                <a:cs typeface="+mn-cs"/>
              </a:rPr>
              <a:t> της Ακρόπολης, αναζήτησης και εντοπιστούν αντικειμένων που απεικονίζουν την θεά και σχετίζονται με διαφορετικές υποστάσεις της –η πολεμική της υπόσταση ως Παλλάδα, η θεά </a:t>
            </a:r>
            <a:r>
              <a:rPr lang="el-GR" sz="1200" kern="1200" baseline="0" dirty="0" err="1" smtClean="0">
                <a:solidFill>
                  <a:schemeClr val="tx1"/>
                </a:solidFill>
                <a:latin typeface="+mn-lt"/>
                <a:ea typeface="+mn-ea"/>
                <a:cs typeface="+mn-cs"/>
              </a:rPr>
              <a:t>προστάτις</a:t>
            </a:r>
            <a:r>
              <a:rPr lang="el-GR" sz="1200" kern="1200" baseline="0" dirty="0" smtClean="0">
                <a:solidFill>
                  <a:schemeClr val="tx1"/>
                </a:solidFill>
                <a:latin typeface="+mn-lt"/>
                <a:ea typeface="+mn-ea"/>
                <a:cs typeface="+mn-cs"/>
              </a:rPr>
              <a:t> της Αθήνας, η Αθηνά Εργάνη </a:t>
            </a:r>
            <a:r>
              <a:rPr lang="el-GR" sz="1200" kern="1200" baseline="0" dirty="0" err="1" smtClean="0">
                <a:solidFill>
                  <a:schemeClr val="tx1"/>
                </a:solidFill>
                <a:latin typeface="+mn-lt"/>
                <a:ea typeface="+mn-ea"/>
                <a:cs typeface="+mn-cs"/>
              </a:rPr>
              <a:t>κ.ο.κ</a:t>
            </a:r>
            <a:r>
              <a:rPr lang="el-GR" sz="1200" kern="1200" baseline="0" dirty="0" smtClean="0">
                <a:solidFill>
                  <a:schemeClr val="tx1"/>
                </a:solidFill>
                <a:latin typeface="+mn-lt"/>
                <a:ea typeface="+mn-ea"/>
                <a:cs typeface="+mn-cs"/>
              </a:rPr>
              <a:t>.</a:t>
            </a:r>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Μελετούν όλες τις πληροφορίες που αφορούν κάθε αντικείμενο του Μουσείου. </a:t>
            </a:r>
          </a:p>
          <a:p>
            <a:r>
              <a:rPr lang="el-GR" sz="1200" kern="1200" dirty="0" smtClean="0">
                <a:solidFill>
                  <a:schemeClr val="tx1"/>
                </a:solidFill>
                <a:latin typeface="+mn-lt"/>
                <a:ea typeface="+mn-ea"/>
                <a:cs typeface="+mn-cs"/>
              </a:rPr>
              <a:t>Μαζί με τον/την εκπαιδευτικό συμπληρώνουν / διορθώνουν τις υποστάσεις της θεάς. </a:t>
            </a:r>
          </a:p>
          <a:p>
            <a:r>
              <a:rPr lang="el-GR" sz="1200" kern="1200" dirty="0" smtClean="0">
                <a:solidFill>
                  <a:schemeClr val="tx1"/>
                </a:solidFill>
                <a:latin typeface="+mn-lt"/>
                <a:ea typeface="+mn-ea"/>
                <a:cs typeface="+mn-cs"/>
              </a:rPr>
              <a:t>Στη συζήτηση που ακολουθεί εξάγονται συμπεράσματα για τη σχέση της Αθηνάς με την Αθήνα και πώς αυτές τεκμηριώνονται από τα κείμενα και το αρχαιολογικό υλικό. </a:t>
            </a:r>
          </a:p>
          <a:p>
            <a:r>
              <a:rPr lang="el-GR" sz="1200" b="1" kern="1200" dirty="0" smtClean="0">
                <a:solidFill>
                  <a:schemeClr val="tx1"/>
                </a:solidFill>
                <a:latin typeface="+mn-lt"/>
                <a:ea typeface="+mn-ea"/>
                <a:cs typeface="+mn-cs"/>
              </a:rPr>
              <a:t>Στον/στην εκπαιδευτικό θα έχει προταθεί τόσο για τη δική του μελέτη / προετοιμασία όσο και για την κατ’ οίκον μελέτη των μαθητών/τριών συγκεκριμένο υλικό από το </a:t>
            </a:r>
            <a:r>
              <a:rPr lang="el-GR" sz="1200" b="1" i="1" u="sng" kern="1200" dirty="0" smtClean="0">
                <a:solidFill>
                  <a:schemeClr val="tx1"/>
                </a:solidFill>
                <a:latin typeface="+mn-lt"/>
                <a:ea typeface="+mn-ea"/>
                <a:cs typeface="+mn-cs"/>
              </a:rPr>
              <a:t>Αποθετήριο εκπαιδευτικού περιεχομένου για την Ακρόπολη</a:t>
            </a:r>
            <a:r>
              <a:rPr lang="el-GR" sz="1200" b="1" kern="1200" dirty="0" smtClean="0">
                <a:solidFill>
                  <a:schemeClr val="tx1"/>
                </a:solidFill>
                <a:latin typeface="+mn-lt"/>
                <a:ea typeface="+mn-ea"/>
                <a:cs typeface="+mn-cs"/>
              </a:rPr>
              <a:t> (για παράδειγμα, εικόνες, φυλλάδιο με τίτλο </a:t>
            </a:r>
            <a:r>
              <a:rPr lang="el-GR" sz="1200" b="1" i="1" kern="1200" dirty="0" smtClean="0">
                <a:solidFill>
                  <a:schemeClr val="tx1"/>
                </a:solidFill>
                <a:latin typeface="+mn-lt"/>
                <a:ea typeface="+mn-ea"/>
                <a:cs typeface="+mn-cs"/>
              </a:rPr>
              <a:t>Μια μέρα στην Ακρόπολη. Αναζητώντας τη θεά Αθηνά</a:t>
            </a:r>
            <a:r>
              <a:rPr lang="el-GR" sz="1200" b="1" kern="1200" dirty="0" smtClean="0">
                <a:solidFill>
                  <a:schemeClr val="tx1"/>
                </a:solidFill>
                <a:latin typeface="+mn-lt"/>
                <a:ea typeface="+mn-ea"/>
                <a:cs typeface="+mn-cs"/>
              </a:rPr>
              <a:t> κτλ.).</a:t>
            </a:r>
          </a:p>
          <a:p>
            <a:r>
              <a:rPr lang="el-GR" sz="1200" b="1" kern="1200" dirty="0" smtClean="0">
                <a:solidFill>
                  <a:schemeClr val="tx1"/>
                </a:solidFill>
                <a:latin typeface="+mn-lt"/>
                <a:ea typeface="+mn-ea"/>
                <a:cs typeface="+mn-cs"/>
              </a:rPr>
              <a:t>Σημείωση: </a:t>
            </a:r>
            <a:r>
              <a:rPr lang="el-GR" sz="1200" kern="1200" dirty="0" smtClean="0">
                <a:solidFill>
                  <a:schemeClr val="tx1"/>
                </a:solidFill>
                <a:latin typeface="+mn-lt"/>
                <a:ea typeface="+mn-ea"/>
                <a:cs typeface="+mn-cs"/>
              </a:rPr>
              <a:t>Κάθε μία από τις προτεινόμενες στο εκπαιδευτικό σενάριο έξι δραστηριότητες θα συνοδεύεται από κατάλογο θεμάτων για ανάλυση / ανάπτυξη στο σπίτι μαζί με υλικό προς μελέτη. Στον κατάλογο αυτόν θα περιλαμβάνονται προτάσεις και από τα θέματα εργασιών που έχουν αναρτηθεί στο</a:t>
            </a:r>
            <a:r>
              <a:rPr lang="el-GR" sz="1200" i="1" kern="1200" dirty="0" smtClean="0">
                <a:solidFill>
                  <a:schemeClr val="tx1"/>
                </a:solidFill>
                <a:latin typeface="+mn-lt"/>
                <a:ea typeface="+mn-ea"/>
                <a:cs typeface="+mn-cs"/>
              </a:rPr>
              <a:t> Αποθετήριο εκπαιδευτικού περιεχομένου για την Ακρόπολη</a:t>
            </a:r>
            <a:r>
              <a:rPr lang="el-GR" sz="1200" kern="1200" dirty="0" smtClean="0">
                <a:solidFill>
                  <a:schemeClr val="tx1"/>
                </a:solidFill>
                <a:latin typeface="+mn-lt"/>
                <a:ea typeface="+mn-ea"/>
                <a:cs typeface="+mn-cs"/>
              </a:rPr>
              <a:t>. Στόχος είναι κάθε μαθητής, είτε ατομικά είτε ως μέρος ομάδας των δύο ατόμων, να αναλάβει κάποιο θέμα, το οποίο προτείνεται, προαιρετικά, να παρουσιαστεί στην τελική, καταληκτική, δραστηριότητα, όπως θα εξηγηθεί παρακάτω.</a:t>
            </a:r>
          </a:p>
          <a:p>
            <a:r>
              <a:rPr lang="el-GR" sz="1200" kern="1200" dirty="0" smtClean="0">
                <a:solidFill>
                  <a:schemeClr val="tx1"/>
                </a:solidFill>
                <a:latin typeface="+mn-lt"/>
                <a:ea typeface="+mn-ea"/>
                <a:cs typeface="+mn-cs"/>
              </a:rPr>
              <a:t>Η ανάλυση / ανάπτυξη του θέματος στο σπίτι προτείνεται να γίνει σε εφαρμογή </a:t>
            </a:r>
            <a:r>
              <a:rPr lang="en-US" sz="1200" kern="1200" dirty="0" err="1" smtClean="0">
                <a:solidFill>
                  <a:schemeClr val="tx1"/>
                </a:solidFill>
                <a:latin typeface="+mn-lt"/>
                <a:ea typeface="+mn-ea"/>
                <a:cs typeface="+mn-cs"/>
              </a:rPr>
              <a:t>Powerpoint</a:t>
            </a:r>
            <a:r>
              <a:rPr lang="el-GR" sz="1200" kern="1200" dirty="0" smtClean="0">
                <a:solidFill>
                  <a:schemeClr val="tx1"/>
                </a:solidFill>
                <a:latin typeface="+mn-lt"/>
                <a:ea typeface="+mn-ea"/>
                <a:cs typeface="+mn-cs"/>
              </a:rPr>
              <a:t>, ώστε το τελικό αποτέλεσμα να έχει τη μορφή </a:t>
            </a:r>
            <a:r>
              <a:rPr lang="en-US" sz="1200" kern="1200" dirty="0" smtClean="0">
                <a:solidFill>
                  <a:schemeClr val="tx1"/>
                </a:solidFill>
                <a:latin typeface="+mn-lt"/>
                <a:ea typeface="+mn-ea"/>
                <a:cs typeface="+mn-cs"/>
              </a:rPr>
              <a:t>poster</a:t>
            </a:r>
            <a:r>
              <a:rPr lang="el-GR"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FEC69F9-4B05-41CA-BA5A-7C28B489C7AF}"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Τα κριτήρια με τα οποία αξιολογούνται οι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στην παραπάνω δραστηριότητα είναι η συνθετική και η αναλυτική ικανότητά τους.</a:t>
            </a:r>
          </a:p>
          <a:p>
            <a:r>
              <a:rPr lang="el-GR" sz="1200" kern="1200" dirty="0" smtClean="0">
                <a:solidFill>
                  <a:schemeClr val="tx1"/>
                </a:solidFill>
                <a:latin typeface="+mn-lt"/>
                <a:ea typeface="+mn-ea"/>
                <a:cs typeface="+mn-cs"/>
              </a:rPr>
              <a:t>Η αξιολόγηση είναι άτυπη προφορική από τους μαθητές και τον/την εκπαιδευτικό και πραγματοποιείται με τη βοήθεια υλικού από το</a:t>
            </a:r>
            <a:r>
              <a:rPr lang="el-GR" sz="1200" i="1" kern="1200" dirty="0" smtClean="0">
                <a:solidFill>
                  <a:schemeClr val="tx1"/>
                </a:solidFill>
                <a:latin typeface="+mn-lt"/>
                <a:ea typeface="+mn-ea"/>
                <a:cs typeface="+mn-cs"/>
              </a:rPr>
              <a:t> Αποθετήριο εκπαιδευτικού περιεχομένου για την Ακρόπολη</a:t>
            </a:r>
            <a:r>
              <a:rPr lang="el-GR" sz="1200" kern="1200" dirty="0" smtClean="0">
                <a:solidFill>
                  <a:schemeClr val="tx1"/>
                </a:solidFill>
                <a:latin typeface="+mn-lt"/>
                <a:ea typeface="+mn-ea"/>
                <a:cs typeface="+mn-cs"/>
              </a:rPr>
              <a:t>, δηλαδή αφισών με τις φάσεις της Ακρόπολης και εικόνων,</a:t>
            </a:r>
            <a:r>
              <a:rPr lang="el-GR" sz="1200" kern="1200" baseline="0" dirty="0" smtClean="0">
                <a:solidFill>
                  <a:schemeClr val="tx1"/>
                </a:solidFill>
                <a:latin typeface="+mn-lt"/>
                <a:ea typeface="+mn-ea"/>
                <a:cs typeface="+mn-cs"/>
              </a:rPr>
              <a:t> ώστε να μην είναι συμβατική αλλά ευχάριστη.</a:t>
            </a:r>
            <a:endParaRPr lang="el-G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EC69F9-4B05-41CA-BA5A-7C28B489C7AF}"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100" dirty="0" smtClean="0"/>
              <a:t>Ο τίτλος</a:t>
            </a:r>
            <a:r>
              <a:rPr lang="el-GR" sz="1100" baseline="0" dirty="0" smtClean="0"/>
              <a:t> εισαγάγει τους μαθητές σε ένα από τα βασικά ζητήματα της έρευνας: τι ήταν ο Παρθενώνας, ένα λατρευτικό κτήριο ή το σύμβολο μιας πόλης, θεωρώντας ότι είναι ορθό να θέτουμε επιστημονικά και όχι απλοϊκά ερωτήματα στους μαθητές, τα οποία θα αντιμετωπίσουμε με απλό και επιστημονικά ορθό τρόπο</a:t>
            </a:r>
            <a:r>
              <a:rPr lang="el-GR" sz="1000" baseline="0" dirty="0" smtClean="0"/>
              <a:t>.</a:t>
            </a:r>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Από</a:t>
            </a:r>
            <a:r>
              <a:rPr lang="el-GR" sz="1200" kern="1200" baseline="0" dirty="0" smtClean="0">
                <a:solidFill>
                  <a:schemeClr val="tx1"/>
                </a:solidFill>
                <a:latin typeface="+mn-lt"/>
                <a:ea typeface="+mn-ea"/>
                <a:cs typeface="+mn-cs"/>
              </a:rPr>
              <a:t> την πλευρά μας προσφέρονται στον εκπαιδευτικό δύο δυνατότητες: είτε να φτιάξει μόνον του παρουσίαση </a:t>
            </a:r>
            <a:r>
              <a:rPr lang="en-US" sz="1200" kern="1200" baseline="0" dirty="0" err="1" smtClean="0">
                <a:solidFill>
                  <a:schemeClr val="tx1"/>
                </a:solidFill>
                <a:latin typeface="+mn-lt"/>
                <a:ea typeface="+mn-ea"/>
                <a:cs typeface="+mn-cs"/>
              </a:rPr>
              <a:t>powerpoint</a:t>
            </a:r>
            <a:r>
              <a:rPr lang="el-GR" sz="1200" kern="1200" baseline="0" dirty="0" smtClean="0">
                <a:solidFill>
                  <a:schemeClr val="tx1"/>
                </a:solidFill>
                <a:latin typeface="+mn-lt"/>
                <a:ea typeface="+mn-ea"/>
                <a:cs typeface="+mn-cs"/>
              </a:rPr>
              <a:t> και κείμενο χρησιμοποιώντας συγκεκριμένο υλικό από τα αποθετήρια του ΕΚΤ που θα προτείνουμε, είτε να αξιοποιήσει έτοιμο υλικό (παρουσίαση και κείμενο) που θα φτιάξουμε στηριζόμενοι στο ίδιο υλικό. </a:t>
            </a:r>
          </a:p>
          <a:p>
            <a:r>
              <a:rPr lang="el-GR" sz="1200" kern="1200" baseline="0" dirty="0" smtClean="0">
                <a:solidFill>
                  <a:schemeClr val="tx1"/>
                </a:solidFill>
                <a:latin typeface="+mn-lt"/>
                <a:ea typeface="+mn-ea"/>
                <a:cs typeface="+mn-cs"/>
              </a:rPr>
              <a:t>Στο σημείο αυτό θα θέλαμε να θέσουμε προς συζήτηση κατά πόσον θεωρείτε σκόπιμο όλες οι δραστηριότητες να συνοδεύονται από έτοιμο από μας υλικό (συνήθως </a:t>
            </a:r>
            <a:r>
              <a:rPr lang="en-US" sz="1200" kern="1200" baseline="0" dirty="0" err="1" smtClean="0">
                <a:solidFill>
                  <a:schemeClr val="tx1"/>
                </a:solidFill>
                <a:latin typeface="+mn-lt"/>
                <a:ea typeface="+mn-ea"/>
                <a:cs typeface="+mn-cs"/>
              </a:rPr>
              <a:t>powerpoint</a:t>
            </a:r>
            <a:r>
              <a:rPr lang="en-US" sz="1200" kern="1200" baseline="0" dirty="0" smtClean="0">
                <a:solidFill>
                  <a:schemeClr val="tx1"/>
                </a:solidFill>
                <a:latin typeface="+mn-lt"/>
                <a:ea typeface="+mn-ea"/>
                <a:cs typeface="+mn-cs"/>
              </a:rPr>
              <a:t> </a:t>
            </a:r>
            <a:r>
              <a:rPr lang="el-GR" sz="1200" kern="1200" baseline="0" dirty="0" smtClean="0">
                <a:solidFill>
                  <a:schemeClr val="tx1"/>
                </a:solidFill>
                <a:latin typeface="+mn-lt"/>
                <a:ea typeface="+mn-ea"/>
                <a:cs typeface="+mn-cs"/>
              </a:rPr>
              <a:t>και κείμενο). Προσωπικά, το βρίσκω χρήσιμο για ομάδες χρηστών εκτός των μαθητικών κοινοτήτων, εάν τα προγράμματα αυτά είναι ελεύθερης πρόσβασης για όλους. </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Ο/Η εκπαιδευτικός εξηγεί τον δωρικό ρυθμό στους/στις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με τη βοήθεια παρεχόμενου στο σενάριο </a:t>
            </a:r>
            <a:r>
              <a:rPr lang="en-US" sz="1200" kern="1200" dirty="0" err="1" smtClean="0">
                <a:solidFill>
                  <a:schemeClr val="tx1"/>
                </a:solidFill>
                <a:latin typeface="+mn-lt"/>
                <a:ea typeface="+mn-ea"/>
                <a:cs typeface="+mn-cs"/>
              </a:rPr>
              <a:t>powerpoint</a:t>
            </a:r>
            <a:r>
              <a:rPr lang="el-GR" sz="1200" kern="1200" dirty="0" smtClean="0">
                <a:solidFill>
                  <a:schemeClr val="tx1"/>
                </a:solidFill>
                <a:latin typeface="+mn-lt"/>
                <a:ea typeface="+mn-ea"/>
                <a:cs typeface="+mn-cs"/>
              </a:rPr>
              <a:t> και κειμένου, </a:t>
            </a:r>
            <a:r>
              <a:rPr lang="el-GR" sz="1200" b="1" kern="1200" dirty="0" smtClean="0">
                <a:solidFill>
                  <a:schemeClr val="tx1"/>
                </a:solidFill>
                <a:latin typeface="+mn-lt"/>
                <a:ea typeface="+mn-ea"/>
                <a:cs typeface="+mn-cs"/>
              </a:rPr>
              <a:t>τα οποία αξιοποιούν υλικό από το </a:t>
            </a:r>
            <a:r>
              <a:rPr lang="el-GR" sz="1200" b="1" i="1" kern="1200" dirty="0" smtClean="0">
                <a:solidFill>
                  <a:schemeClr val="tx1"/>
                </a:solidFill>
                <a:latin typeface="+mn-lt"/>
                <a:ea typeface="+mn-ea"/>
                <a:cs typeface="+mn-cs"/>
              </a:rPr>
              <a:t>Αποθετήριο εκπαιδευτικού περιεχομένου για την Ακρόπολη</a:t>
            </a:r>
            <a:r>
              <a:rPr lang="el-GR" sz="1200" b="1" kern="1200" dirty="0" smtClean="0">
                <a:solidFill>
                  <a:schemeClr val="tx1"/>
                </a:solidFill>
                <a:latin typeface="+mn-lt"/>
                <a:ea typeface="+mn-ea"/>
                <a:cs typeface="+mn-cs"/>
              </a:rPr>
              <a:t> (όπως αφίσες, εικόνες, φυλλάδια, βιβλία, δημοσιεύσεις</a:t>
            </a:r>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Προβάλλονται διαφορετικές κατόψεις δωρικών ναών και του Παρθενώνα. Οι μαθητές προτρέπονται να εντοπίσουν ομοιότητες και διαφορές. Η αρχιτεκτονική μορφή του Παρθενώνα αναλύεται πλήρως στους μαθητές με τη βοήθεια της </a:t>
            </a:r>
            <a:r>
              <a:rPr lang="el-GR" sz="1200" kern="1200" dirty="0" err="1" smtClean="0">
                <a:solidFill>
                  <a:schemeClr val="tx1"/>
                </a:solidFill>
                <a:latin typeface="+mn-lt"/>
                <a:ea typeface="+mn-ea"/>
                <a:cs typeface="+mn-cs"/>
              </a:rPr>
              <a:t>διαδραστικής</a:t>
            </a:r>
            <a:r>
              <a:rPr lang="el-GR" sz="1200" kern="1200" dirty="0" smtClean="0">
                <a:solidFill>
                  <a:schemeClr val="tx1"/>
                </a:solidFill>
                <a:latin typeface="+mn-lt"/>
                <a:ea typeface="+mn-ea"/>
                <a:cs typeface="+mn-cs"/>
              </a:rPr>
              <a:t> εφαρμογής </a:t>
            </a:r>
            <a:r>
              <a:rPr lang="el-GR" sz="1200" i="1" kern="1200" dirty="0" smtClean="0">
                <a:solidFill>
                  <a:schemeClr val="tx1"/>
                </a:solidFill>
                <a:latin typeface="+mn-lt"/>
                <a:ea typeface="+mn-ea"/>
                <a:cs typeface="+mn-cs"/>
              </a:rPr>
              <a:t>«Η ζωφόρος του Παρθενώνα» </a:t>
            </a:r>
            <a:r>
              <a:rPr lang="el-GR" sz="1200" kern="1200" dirty="0" smtClean="0">
                <a:solidFill>
                  <a:schemeClr val="tx1"/>
                </a:solidFill>
                <a:latin typeface="+mn-lt"/>
                <a:ea typeface="+mn-ea"/>
                <a:cs typeface="+mn-cs"/>
              </a:rPr>
              <a:t>(ενότητα ο Παρθενώνας, η αρχιτεκτονική) με προβολή στην τάξη του σχετικού </a:t>
            </a:r>
            <a:r>
              <a:rPr lang="en-US" sz="1200" kern="1200" dirty="0" smtClean="0">
                <a:solidFill>
                  <a:schemeClr val="tx1"/>
                </a:solidFill>
                <a:latin typeface="+mn-lt"/>
                <a:ea typeface="+mn-ea"/>
                <a:cs typeface="+mn-cs"/>
              </a:rPr>
              <a:t>video</a:t>
            </a:r>
            <a:r>
              <a:rPr lang="el-GR" sz="1200" kern="1200" dirty="0" smtClean="0">
                <a:solidFill>
                  <a:schemeClr val="tx1"/>
                </a:solidFill>
                <a:latin typeface="+mn-lt"/>
                <a:ea typeface="+mn-ea"/>
                <a:cs typeface="+mn-cs"/>
              </a:rPr>
              <a:t>.</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Απευθύνεται στους μαθητές της Α΄ Τάξης Γυμνασίου.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 Το σενάριο εστιάζει στο διδακτικό αντικείμενο της Αρχαίας Ιστορίας –στην Α΄ Γυμνασίου στα κεφάλαια: </a:t>
            </a:r>
            <a:r>
              <a:rPr lang="el-GR" sz="1100" i="1" dirty="0" smtClean="0"/>
              <a:t>Η ηγεμονία της Αθήνας (479-431 </a:t>
            </a:r>
            <a:r>
              <a:rPr lang="el-GR" sz="1100" i="1" dirty="0" err="1" smtClean="0"/>
              <a:t>π.Χ.</a:t>
            </a:r>
            <a:r>
              <a:rPr lang="el-GR" sz="1100" i="1" dirty="0" smtClean="0"/>
              <a:t>)</a:t>
            </a:r>
            <a:r>
              <a:rPr lang="el-GR" sz="1100" dirty="0" smtClean="0"/>
              <a:t> [σελ. 68-82] και </a:t>
            </a:r>
            <a:r>
              <a:rPr lang="el-GR" sz="1100" i="1" dirty="0" smtClean="0"/>
              <a:t>Οι τέχνες και τα γράμματα την Κλασική εποχή</a:t>
            </a:r>
            <a:r>
              <a:rPr lang="el-GR" sz="1100" dirty="0" smtClean="0"/>
              <a:t> [σελ. 107-116]. Επικουρικά μπορούν να αξιοποιηθούν θέματα από τη διδασκαλία της Πληροφορικής και</a:t>
            </a:r>
            <a:r>
              <a:rPr lang="el-GR" sz="1100" baseline="0" dirty="0" smtClean="0"/>
              <a:t> </a:t>
            </a:r>
            <a:r>
              <a:rPr lang="el-GR" sz="1100" dirty="0" smtClean="0"/>
              <a:t>των Αρχαίων Ελληνικών σε μετάφραση (της Οδύσσειας, σε θέματα σχετικά με το Δωδεκάθεο και ειδικότερα με την Αθηνά).</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1" dirty="0" smtClean="0"/>
              <a:t>Ευχάριστη ολοκλήρωση</a:t>
            </a:r>
            <a:endParaRPr lang="el-GR" b="1"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Είναι προαιρετική, διότι απαιτεί</a:t>
            </a:r>
            <a:r>
              <a:rPr lang="el-GR" baseline="0" dirty="0" smtClean="0"/>
              <a:t> πρόσθετα μέσα και υποδομές που ενδέχεται να μην διαθέτουν κάποιες σχολικές μονάδες</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Είναι προαιρετική, διότι απαιτεί</a:t>
            </a:r>
            <a:r>
              <a:rPr lang="el-GR" baseline="0" dirty="0" smtClean="0"/>
              <a:t> πρόσθετα μέσα και υποδομές που ενδέχεται να μην διαθέτουν κάποιες σχολικές μονάδες</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Με</a:t>
            </a:r>
            <a:r>
              <a:rPr lang="el-GR" baseline="0" dirty="0" smtClean="0"/>
              <a:t> απλά μέσα</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Το σενάριο εστιάζει στο διδακτικό αντικείμενο της Αρχαίας Ιστορίας στην Α΄ Γυμνασίου –βλέπετε τα σχετικά κεφάλαια.</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Επικουρικά μπορούν να αξιοποιηθούν θέματα από τη διδασκαλία της Πληροφορικής </a:t>
            </a:r>
            <a:r>
              <a:rPr lang="en-US" sz="1100" dirty="0" smtClean="0"/>
              <a:t> </a:t>
            </a:r>
            <a:r>
              <a:rPr lang="el-GR" sz="1100" dirty="0" smtClean="0"/>
              <a:t>και </a:t>
            </a:r>
            <a:r>
              <a:rPr lang="el-GR" sz="1100" dirty="0" smtClean="0"/>
              <a:t>των Αρχαίων Ελληνικών σε μετάφραση (της Οδύσσειας, σε θέματα σχετικά με το Δωδεκάθεο και ειδικότερα με την Αθηνά</a:t>
            </a:r>
            <a:r>
              <a:rPr lang="el-GR" sz="1100" dirty="0" smtClean="0"/>
              <a:t>). </a:t>
            </a:r>
            <a:endParaRPr lang="el-GR" sz="1100" dirty="0" smtClean="0"/>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Η αρχική ιδέα και τα κίνητρα που οδήγησαν στη δημιουργία του συγκεκριμένου εκπαιδευτικού σεναρίου είναι η ευκαιρία να γνωρίσουν και να κατανοήσουν οι μαθητές με χρήση εύχρηστων, εύληπτων, φιλικών και κατάλληλα διαμορφωμένων για αυτούς ψηφιακών μέσων τη μορφή και σημασία του Παρθενώνα, του εμβληματικού οικοδομήματος της Ακρόπολης των Αθηνών, και την ένταξή του στο ευρύτερο ιστορικό πλαίσιο της εποχής του. </a:t>
            </a:r>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Για τη διδασκαλία στην τάξη και την προετοιμασία των μαθητών/τριών στο σπίτι θα αξιοποιηθούν πλήρως τα παρακάτω αποθετήρια του Εθνικού Κέντρου Τεκμηρίωσης:</a:t>
            </a:r>
          </a:p>
          <a:p>
            <a:r>
              <a:rPr lang="el-GR" sz="1200" b="1" kern="1200" dirty="0" smtClean="0">
                <a:solidFill>
                  <a:schemeClr val="tx1"/>
                </a:solidFill>
                <a:latin typeface="+mn-lt"/>
                <a:ea typeface="+mn-ea"/>
                <a:cs typeface="+mn-cs"/>
              </a:rPr>
              <a:t>Α.</a:t>
            </a:r>
            <a:r>
              <a:rPr lang="el-GR" sz="1200" kern="1200" dirty="0" smtClean="0">
                <a:solidFill>
                  <a:schemeClr val="tx1"/>
                </a:solidFill>
                <a:latin typeface="+mn-lt"/>
                <a:ea typeface="+mn-ea"/>
                <a:cs typeface="+mn-cs"/>
              </a:rPr>
              <a:t>  </a:t>
            </a:r>
            <a:r>
              <a:rPr lang="el-GR" sz="1200" i="1" kern="1200" dirty="0" smtClean="0">
                <a:solidFill>
                  <a:schemeClr val="tx1"/>
                </a:solidFill>
                <a:latin typeface="+mn-lt"/>
                <a:ea typeface="+mn-ea"/>
                <a:cs typeface="+mn-cs"/>
              </a:rPr>
              <a:t>Αποθετήριο εκπαιδευτικού περιεχομένου για την Ακρόπολη</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Τα αποθετήρια αποθησαυρίζουν διπλή μακροχρόνια εμπειρία: στη μελέτη των μνημείων της Ακρόπολης από την Υπηρεσία Συντήρησης Μνημείων Ακροπόλεως ,</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στον πρωτοπόρο σχεδιασμό και υλοποίηση εκπαιδευτικών δράσεων για ποικίλες ομάδες κοινού στην Ακρόπολη. </a:t>
            </a:r>
          </a:p>
          <a:p>
            <a:r>
              <a:rPr lang="el-GR" sz="1200" kern="1200" dirty="0" smtClean="0">
                <a:solidFill>
                  <a:schemeClr val="tx1"/>
                </a:solidFill>
                <a:latin typeface="+mn-lt"/>
                <a:ea typeface="+mn-ea"/>
                <a:cs typeface="+mn-cs"/>
              </a:rPr>
              <a:t>Σημειωτέον, ότι η χρήση των εφαρμογών αυτών επιτρέπει την εμπεριστατωμένη γνωριμία των μνημείων σε όλες τις σχολικές ομάδες της επικράτειας, ακόμη και σε εκείνες που δεν έχουν τη δυνατότητα επιτόπιας επίσκεψης στην Ακρόπολη και το Μουσείο της. </a:t>
            </a:r>
          </a:p>
          <a:p>
            <a:r>
              <a:rPr lang="el-GR" sz="1200" kern="1200" dirty="0" smtClean="0">
                <a:solidFill>
                  <a:schemeClr val="tx1"/>
                </a:solidFill>
                <a:latin typeface="+mn-lt"/>
                <a:ea typeface="+mn-ea"/>
                <a:cs typeface="+mn-cs"/>
              </a:rPr>
              <a:t>Σε όποια θέματα διαπιστωθεί ότι το υλικό στα πιο πάνω αποθετήρια του ΕΚΤ δεν επαρκεί για την διαπραγμάτευση και εμβάθυνση των προτεινόμενων ενοτήτων, θα παρασχεθεί πρόσθετο υλικό. </a:t>
            </a:r>
            <a:endParaRPr lang="el-GR" sz="1200" kern="1200" baseline="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1" kern="1200" dirty="0" smtClean="0">
                <a:solidFill>
                  <a:schemeClr val="tx1"/>
                </a:solidFill>
                <a:latin typeface="+mn-lt"/>
                <a:ea typeface="+mn-ea"/>
                <a:cs typeface="+mn-cs"/>
              </a:rPr>
              <a:t>Β.  </a:t>
            </a:r>
            <a:r>
              <a:rPr lang="el-GR" sz="1200" i="1" kern="1200" dirty="0" smtClean="0">
                <a:solidFill>
                  <a:schemeClr val="tx1"/>
                </a:solidFill>
                <a:latin typeface="+mn-lt"/>
                <a:ea typeface="+mn-ea"/>
                <a:cs typeface="+mn-cs"/>
              </a:rPr>
              <a:t>Αποθετήριο της ζωφόρου του Παρθενώνα</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1" kern="1200" dirty="0" smtClean="0">
                <a:solidFill>
                  <a:schemeClr val="tx1"/>
                </a:solidFill>
                <a:latin typeface="+mn-lt"/>
                <a:ea typeface="+mn-ea"/>
                <a:cs typeface="+mn-cs"/>
              </a:rPr>
              <a:t>Γ. </a:t>
            </a:r>
            <a:r>
              <a:rPr lang="el-GR" sz="1200" i="1" kern="1200" dirty="0" err="1" smtClean="0">
                <a:solidFill>
                  <a:schemeClr val="tx1"/>
                </a:solidFill>
                <a:latin typeface="+mn-lt"/>
                <a:ea typeface="+mn-ea"/>
                <a:cs typeface="+mn-cs"/>
              </a:rPr>
              <a:t>Διαδραστικός</a:t>
            </a:r>
            <a:r>
              <a:rPr lang="el-GR" sz="1200" i="1" kern="1200" dirty="0" smtClean="0">
                <a:solidFill>
                  <a:schemeClr val="tx1"/>
                </a:solidFill>
                <a:latin typeface="+mn-lt"/>
                <a:ea typeface="+mn-ea"/>
                <a:cs typeface="+mn-cs"/>
              </a:rPr>
              <a:t> πολιτισμός</a:t>
            </a:r>
            <a:endParaRPr lang="el-GR" sz="1200" kern="1200" dirty="0" smtClean="0">
              <a:solidFill>
                <a:schemeClr val="tx1"/>
              </a:solidFill>
              <a:latin typeface="+mn-lt"/>
              <a:ea typeface="+mn-ea"/>
              <a:cs typeface="+mn-cs"/>
            </a:endParaRPr>
          </a:p>
          <a:p>
            <a:pPr lvl="0"/>
            <a:r>
              <a:rPr lang="el-GR" sz="1200" i="1" kern="1200" dirty="0" smtClean="0">
                <a:solidFill>
                  <a:schemeClr val="tx1"/>
                </a:solidFill>
                <a:latin typeface="+mn-lt"/>
                <a:ea typeface="+mn-ea"/>
                <a:cs typeface="+mn-cs"/>
              </a:rPr>
              <a:t>Αθηνά, η θεά της Ακρόπολης </a:t>
            </a:r>
            <a:endParaRPr lang="el-GR" sz="1200" kern="1200" dirty="0" smtClean="0">
              <a:solidFill>
                <a:schemeClr val="tx1"/>
              </a:solidFill>
              <a:latin typeface="+mn-lt"/>
              <a:ea typeface="+mn-ea"/>
              <a:cs typeface="+mn-cs"/>
            </a:endParaRPr>
          </a:p>
          <a:p>
            <a:pPr lvl="0"/>
            <a:r>
              <a:rPr lang="el-GR" sz="1200" i="1" kern="1200" dirty="0" smtClean="0">
                <a:solidFill>
                  <a:schemeClr val="tx1"/>
                </a:solidFill>
                <a:latin typeface="+mn-lt"/>
                <a:ea typeface="+mn-ea"/>
                <a:cs typeface="+mn-cs"/>
              </a:rPr>
              <a:t>Η ζωφόρος του Παρθενώνα</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9CE3EF0-8153-4B72-B68F-59CC3342B132}" type="datetimeFigureOut">
              <a:rPr lang="el-GR" smtClean="0"/>
              <a:pPr/>
              <a:t>9/8/2015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C3FCE671-21C5-4C9B-85E4-C37467A62E2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CE3EF0-8153-4B72-B68F-59CC3342B132}" type="datetimeFigureOut">
              <a:rPr lang="el-GR" smtClean="0"/>
              <a:pPr/>
              <a:t>9/8/2015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3FCE671-21C5-4C9B-85E4-C37467A62E2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49CE3EF0-8153-4B72-B68F-59CC3342B132}" type="datetimeFigureOut">
              <a:rPr lang="el-GR" smtClean="0"/>
              <a:pPr/>
              <a:t>9/8/2015</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C3FCE671-21C5-4C9B-85E4-C37467A62E2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9CE3EF0-8153-4B72-B68F-59CC3342B132}" type="datetimeFigureOut">
              <a:rPr lang="el-GR" smtClean="0"/>
              <a:pPr/>
              <a:t>9/8/2015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C3FCE671-21C5-4C9B-85E4-C37467A62E29}"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9CE3EF0-8153-4B72-B68F-59CC3342B132}" type="datetimeFigureOut">
              <a:rPr lang="el-GR" smtClean="0"/>
              <a:pPr/>
              <a:t>9/8/2015</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FCE671-21C5-4C9B-85E4-C37467A62E29}"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49CE3EF0-8153-4B72-B68F-59CC3342B132}" type="datetimeFigureOut">
              <a:rPr lang="el-GR" smtClean="0"/>
              <a:pPr/>
              <a:t>9/8/2015</a:t>
            </a:fld>
            <a:endParaRPr lang="el-GR"/>
          </a:p>
        </p:txBody>
      </p:sp>
      <p:sp>
        <p:nvSpPr>
          <p:cNvPr id="10" name="9 - Θέση αριθμού διαφάνειας"/>
          <p:cNvSpPr>
            <a:spLocks noGrp="1"/>
          </p:cNvSpPr>
          <p:nvPr>
            <p:ph type="sldNum" sz="quarter" idx="16"/>
          </p:nvPr>
        </p:nvSpPr>
        <p:spPr/>
        <p:txBody>
          <a:bodyPr rtlCol="0"/>
          <a:lstStyle/>
          <a:p>
            <a:fld id="{C3FCE671-21C5-4C9B-85E4-C37467A62E29}"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49CE3EF0-8153-4B72-B68F-59CC3342B132}" type="datetimeFigureOut">
              <a:rPr lang="el-GR" smtClean="0"/>
              <a:pPr/>
              <a:t>9/8/2015</a:t>
            </a:fld>
            <a:endParaRPr lang="el-GR"/>
          </a:p>
        </p:txBody>
      </p:sp>
      <p:sp>
        <p:nvSpPr>
          <p:cNvPr id="12" name="11 - Θέση αριθμού διαφάνειας"/>
          <p:cNvSpPr>
            <a:spLocks noGrp="1"/>
          </p:cNvSpPr>
          <p:nvPr>
            <p:ph type="sldNum" sz="quarter" idx="16"/>
          </p:nvPr>
        </p:nvSpPr>
        <p:spPr/>
        <p:txBody>
          <a:bodyPr rtlCol="0"/>
          <a:lstStyle/>
          <a:p>
            <a:fld id="{C3FCE671-21C5-4C9B-85E4-C37467A62E29}"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9CE3EF0-8153-4B72-B68F-59CC3342B132}" type="datetimeFigureOut">
              <a:rPr lang="el-GR" smtClean="0"/>
              <a:pPr/>
              <a:t>9/8/2015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C3FCE671-21C5-4C9B-85E4-C37467A62E2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CE3EF0-8153-4B72-B68F-59CC3342B132}" type="datetimeFigureOut">
              <a:rPr lang="el-GR" smtClean="0"/>
              <a:pPr/>
              <a:t>9/8/2015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C3FCE671-21C5-4C9B-85E4-C37467A62E2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9CE3EF0-8153-4B72-B68F-59CC3342B132}" type="datetimeFigureOut">
              <a:rPr lang="el-GR" smtClean="0"/>
              <a:pPr/>
              <a:t>9/8/2015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C3FCE671-21C5-4C9B-85E4-C37467A62E29}"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49CE3EF0-8153-4B72-B68F-59CC3342B132}" type="datetimeFigureOut">
              <a:rPr lang="el-GR" smtClean="0"/>
              <a:pPr/>
              <a:t>9/8/2015</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C3FCE671-21C5-4C9B-85E4-C37467A62E29}"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9CE3EF0-8153-4B72-B68F-59CC3342B132}" type="datetimeFigureOut">
              <a:rPr lang="el-GR" smtClean="0"/>
              <a:pPr/>
              <a:t>9/8/2015</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FCE671-21C5-4C9B-85E4-C37467A62E2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acropolis-athena.gr/"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repository.acropolis-education.gr/acr_edu/handle/11174/363"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repository.acropolis-education.gr/acr_edu/handle/11174/23"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repository.acropolis-education.gr/acr_edu/?locale=el"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repository.parthenonfrieze.gr/frieze/"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www.parthenonfrieze.gr/" TargetMode="External"/><Relationship Id="rId3" Type="http://schemas.openxmlformats.org/officeDocument/2006/relationships/image" Target="../media/image6.png"/><Relationship Id="rId7" Type="http://schemas.openxmlformats.org/officeDocument/2006/relationships/hyperlink" Target="http://www.acropolis-athena.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70" descr="logo-ekt"/>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18661" b="5733"/>
          <a:stretch>
            <a:fillRect/>
          </a:stretch>
        </p:blipFill>
        <p:spPr bwMode="auto">
          <a:xfrm>
            <a:off x="242857" y="71414"/>
            <a:ext cx="1266825" cy="1685925"/>
          </a:xfrm>
          <a:prstGeom prst="rect">
            <a:avLst/>
          </a:prstGeom>
          <a:noFill/>
          <a:ln>
            <a:noFill/>
          </a:ln>
        </p:spPr>
      </p:pic>
      <p:sp>
        <p:nvSpPr>
          <p:cNvPr id="5" name="4 - TextBox"/>
          <p:cNvSpPr txBox="1"/>
          <p:nvPr/>
        </p:nvSpPr>
        <p:spPr>
          <a:xfrm>
            <a:off x="1714480" y="212991"/>
            <a:ext cx="7164582" cy="584775"/>
          </a:xfrm>
          <a:prstGeom prst="rect">
            <a:avLst/>
          </a:prstGeom>
          <a:noFill/>
        </p:spPr>
        <p:txBody>
          <a:bodyPr wrap="square" rtlCol="0">
            <a:spAutoFit/>
          </a:bodyPr>
          <a:lstStyle/>
          <a:p>
            <a:r>
              <a:rPr lang="x-none" sz="1400" b="1" smtClean="0">
                <a:latin typeface="Century Gothic" pitchFamily="34" charset="0"/>
              </a:rPr>
              <a:t>Έργο:</a:t>
            </a:r>
            <a:r>
              <a:rPr lang="en-US" sz="1400" b="1" dirty="0" smtClean="0">
                <a:latin typeface="Century Gothic" pitchFamily="34" charset="0"/>
              </a:rPr>
              <a:t> </a:t>
            </a:r>
            <a:r>
              <a:rPr lang="el-GR" sz="1400" b="1" dirty="0" smtClean="0">
                <a:latin typeface="Century Gothic" pitchFamily="34" charset="0"/>
              </a:rPr>
              <a:t> </a:t>
            </a:r>
            <a:r>
              <a:rPr lang="x-none" sz="1400" b="1" smtClean="0">
                <a:latin typeface="Century Gothic" pitchFamily="34" charset="0"/>
              </a:rPr>
              <a:t>Παραγωγή εκ</a:t>
            </a:r>
            <a:r>
              <a:rPr lang="el-GR" sz="1400" b="1" dirty="0" smtClean="0">
                <a:latin typeface="Century Gothic" pitchFamily="34" charset="0"/>
              </a:rPr>
              <a:t>π</a:t>
            </a:r>
            <a:r>
              <a:rPr lang="x-none" sz="1400" b="1" smtClean="0">
                <a:latin typeface="Century Gothic" pitchFamily="34" charset="0"/>
              </a:rPr>
              <a:t>αιδευτικού </a:t>
            </a:r>
            <a:r>
              <a:rPr lang="x-none" sz="1400" b="1">
                <a:latin typeface="Century Gothic" pitchFamily="34" charset="0"/>
              </a:rPr>
              <a:t>&amp; επιμορφωτικού υλικού</a:t>
            </a:r>
            <a:endParaRPr lang="el-GR" sz="1400" dirty="0">
              <a:latin typeface="Century Gothic" pitchFamily="34" charset="0"/>
            </a:endParaRPr>
          </a:p>
          <a:p>
            <a:pPr marL="717550"/>
            <a:endParaRPr lang="el-GR" sz="400" b="1" dirty="0" smtClean="0">
              <a:latin typeface="Century Gothic" pitchFamily="34" charset="0"/>
            </a:endParaRPr>
          </a:p>
          <a:p>
            <a:pPr marL="623888"/>
            <a:r>
              <a:rPr lang="el-GR" sz="1400" b="1" dirty="0" smtClean="0">
                <a:latin typeface="Century Gothic" pitchFamily="34" charset="0"/>
              </a:rPr>
              <a:t>(</a:t>
            </a:r>
            <a:r>
              <a:rPr lang="x-none" sz="1400" b="1" smtClean="0">
                <a:latin typeface="Century Gothic" pitchFamily="34" charset="0"/>
              </a:rPr>
              <a:t>με </a:t>
            </a:r>
            <a:r>
              <a:rPr lang="x-none" sz="1400" b="1">
                <a:latin typeface="Century Gothic" pitchFamily="34" charset="0"/>
              </a:rPr>
              <a:t>χρήση social networks – user generated content</a:t>
            </a:r>
            <a:r>
              <a:rPr lang="x-none" sz="1400" b="1" smtClean="0">
                <a:latin typeface="Century Gothic" pitchFamily="34" charset="0"/>
              </a:rPr>
              <a:t>)</a:t>
            </a:r>
            <a:endParaRPr lang="el-GR" sz="1400" dirty="0">
              <a:latin typeface="Century Gothic" pitchFamily="34" charset="0"/>
            </a:endParaRPr>
          </a:p>
        </p:txBody>
      </p:sp>
      <p:pic>
        <p:nvPicPr>
          <p:cNvPr id="6" name="Picture 2072" descr="\\filesrv.ekt.gr\userdocs\dtrian\My Documents\Copy of My Documents\Περί ΕΚΤ\LOGO\ESPA2013_LOGO.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13333" b="13333"/>
          <a:stretch>
            <a:fillRect/>
          </a:stretch>
        </p:blipFill>
        <p:spPr bwMode="auto">
          <a:xfrm>
            <a:off x="1714480" y="1204900"/>
            <a:ext cx="5276850" cy="438150"/>
          </a:xfrm>
          <a:prstGeom prst="rect">
            <a:avLst/>
          </a:prstGeom>
          <a:noFill/>
          <a:ln>
            <a:noFill/>
          </a:ln>
        </p:spPr>
      </p:pic>
      <p:pic>
        <p:nvPicPr>
          <p:cNvPr id="7" name="Picture 2073"/>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32912" y="6143644"/>
            <a:ext cx="1457325" cy="523875"/>
          </a:xfrm>
          <a:prstGeom prst="rect">
            <a:avLst/>
          </a:prstGeom>
          <a:noFill/>
          <a:ln>
            <a:noFill/>
          </a:ln>
        </p:spPr>
      </p:pic>
      <p:sp>
        <p:nvSpPr>
          <p:cNvPr id="8" name="7 - TextBox"/>
          <p:cNvSpPr txBox="1"/>
          <p:nvPr/>
        </p:nvSpPr>
        <p:spPr>
          <a:xfrm>
            <a:off x="2377119" y="6235864"/>
            <a:ext cx="1103828" cy="369332"/>
          </a:xfrm>
          <a:prstGeom prst="rect">
            <a:avLst/>
          </a:prstGeom>
          <a:noFill/>
        </p:spPr>
        <p:txBody>
          <a:bodyPr wrap="none" rtlCol="0">
            <a:spAutoFit/>
          </a:bodyPr>
          <a:lstStyle/>
          <a:p>
            <a:r>
              <a:rPr lang="el-GR" dirty="0" smtClean="0"/>
              <a:t>Ανάδοχος</a:t>
            </a:r>
            <a:endParaRPr lang="el-GR" dirty="0"/>
          </a:p>
        </p:txBody>
      </p:sp>
      <p:sp>
        <p:nvSpPr>
          <p:cNvPr id="9" name="8 - TextBox"/>
          <p:cNvSpPr txBox="1"/>
          <p:nvPr/>
        </p:nvSpPr>
        <p:spPr>
          <a:xfrm>
            <a:off x="785786" y="2428868"/>
            <a:ext cx="184731" cy="369332"/>
          </a:xfrm>
          <a:prstGeom prst="rect">
            <a:avLst/>
          </a:prstGeom>
          <a:noFill/>
        </p:spPr>
        <p:txBody>
          <a:bodyPr wrap="none" rtlCol="0">
            <a:spAutoFit/>
          </a:bodyPr>
          <a:lstStyle/>
          <a:p>
            <a:endParaRPr lang="el-GR" dirty="0"/>
          </a:p>
        </p:txBody>
      </p:sp>
      <p:sp>
        <p:nvSpPr>
          <p:cNvPr id="10" name="9 - TextBox"/>
          <p:cNvSpPr txBox="1"/>
          <p:nvPr/>
        </p:nvSpPr>
        <p:spPr>
          <a:xfrm>
            <a:off x="246557" y="2714620"/>
            <a:ext cx="8643997" cy="2585323"/>
          </a:xfrm>
          <a:prstGeom prst="rect">
            <a:avLst/>
          </a:prstGeom>
          <a:noFill/>
        </p:spPr>
        <p:txBody>
          <a:bodyPr wrap="square" rtlCol="0">
            <a:spAutoFit/>
          </a:bodyPr>
          <a:lstStyle/>
          <a:p>
            <a:r>
              <a:rPr lang="el-GR" sz="1600" dirty="0" smtClean="0">
                <a:latin typeface="Century Gothic" pitchFamily="34" charset="0"/>
              </a:rPr>
              <a:t>Θεματική ενότητα 2: Αρχαία και Βυζαντινή Ιστορία και Πολιτισμός</a:t>
            </a:r>
          </a:p>
          <a:p>
            <a:endParaRPr lang="el-GR" sz="1600" dirty="0">
              <a:latin typeface="Century Gothic" pitchFamily="34" charset="0"/>
            </a:endParaRPr>
          </a:p>
          <a:p>
            <a:r>
              <a:rPr lang="el-GR" sz="1600" dirty="0" smtClean="0">
                <a:latin typeface="Century Gothic" pitchFamily="34" charset="0"/>
              </a:rPr>
              <a:t>Εκπαιδευτικό σενάριο: </a:t>
            </a:r>
            <a:endParaRPr lang="el-GR" dirty="0" smtClean="0">
              <a:latin typeface="Century Gothic" pitchFamily="34" charset="0"/>
            </a:endParaRPr>
          </a:p>
          <a:p>
            <a:r>
              <a:rPr lang="el-GR" b="1" dirty="0" smtClean="0">
                <a:latin typeface="Century Gothic" pitchFamily="34" charset="0"/>
              </a:rPr>
              <a:t>Παρθενώνας</a:t>
            </a:r>
            <a:r>
              <a:rPr lang="el-GR" b="1" dirty="0">
                <a:latin typeface="Century Gothic" pitchFamily="34" charset="0"/>
              </a:rPr>
              <a:t>: ένας ναός για την Αθηνά, το σύμβολο μιας </a:t>
            </a:r>
            <a:r>
              <a:rPr lang="el-GR" b="1" dirty="0" smtClean="0">
                <a:latin typeface="Century Gothic" pitchFamily="34" charset="0"/>
              </a:rPr>
              <a:t>πόλης</a:t>
            </a:r>
          </a:p>
          <a:p>
            <a:endParaRPr lang="el-GR" b="1" dirty="0" smtClean="0">
              <a:latin typeface="Century Gothic" pitchFamily="34" charset="0"/>
            </a:endParaRPr>
          </a:p>
          <a:p>
            <a:endParaRPr lang="el-GR" b="1" dirty="0">
              <a:latin typeface="Century Gothic" pitchFamily="34" charset="0"/>
            </a:endParaRPr>
          </a:p>
          <a:p>
            <a:r>
              <a:rPr lang="el-GR" sz="1400" b="1" dirty="0" smtClean="0">
                <a:latin typeface="Century Gothic" pitchFamily="34" charset="0"/>
              </a:rPr>
              <a:t>Δρ. Αλεξάνδρα Σ. </a:t>
            </a:r>
            <a:r>
              <a:rPr lang="el-GR" sz="1400" b="1" dirty="0" err="1" smtClean="0">
                <a:latin typeface="Century Gothic" pitchFamily="34" charset="0"/>
              </a:rPr>
              <a:t>Σφυρόερα</a:t>
            </a:r>
            <a:r>
              <a:rPr lang="el-GR" sz="1400" b="1" dirty="0" smtClean="0">
                <a:latin typeface="Century Gothic" pitchFamily="34" charset="0"/>
              </a:rPr>
              <a:t>, </a:t>
            </a:r>
            <a:r>
              <a:rPr lang="el-GR" sz="1200" dirty="0" smtClean="0">
                <a:latin typeface="Century Gothic" pitchFamily="34" charset="0"/>
              </a:rPr>
              <a:t>αρχαιολόγος</a:t>
            </a:r>
            <a:r>
              <a:rPr lang="en-US" sz="1200" dirty="0" smtClean="0">
                <a:latin typeface="Century Gothic" pitchFamily="34" charset="0"/>
              </a:rPr>
              <a:t>, </a:t>
            </a:r>
            <a:r>
              <a:rPr lang="el-GR" sz="1200" dirty="0" smtClean="0">
                <a:latin typeface="Century Gothic" pitchFamily="34" charset="0"/>
              </a:rPr>
              <a:t>μέλος Εργαστηριακού Διδακτικού Προσωπικού (ΕΔΙΠ)</a:t>
            </a:r>
            <a:r>
              <a:rPr lang="el-GR" sz="1400" dirty="0" smtClean="0">
                <a:latin typeface="Century Gothic" pitchFamily="34" charset="0"/>
              </a:rPr>
              <a:t> </a:t>
            </a:r>
            <a:endParaRPr lang="en-US" sz="1400" dirty="0" smtClean="0">
              <a:latin typeface="Century Gothic" pitchFamily="34" charset="0"/>
            </a:endParaRPr>
          </a:p>
          <a:p>
            <a:r>
              <a:rPr lang="el-GR" sz="1400" dirty="0" smtClean="0">
                <a:latin typeface="Century Gothic" pitchFamily="34" charset="0"/>
              </a:rPr>
              <a:t>Μουσείο Αρχαιολογίας και Ιστορίας της Τέχνης, Τμήμα Ιστορίας και Αρχαιολογίας</a:t>
            </a:r>
          </a:p>
          <a:p>
            <a:r>
              <a:rPr lang="el-GR" sz="1400" dirty="0" smtClean="0">
                <a:latin typeface="Century Gothic" pitchFamily="34" charset="0"/>
              </a:rPr>
              <a:t>Εθνικό και </a:t>
            </a:r>
            <a:r>
              <a:rPr lang="el-GR" sz="1400" dirty="0" err="1" smtClean="0">
                <a:latin typeface="Century Gothic" pitchFamily="34" charset="0"/>
              </a:rPr>
              <a:t>Καποδαστριακό</a:t>
            </a:r>
            <a:r>
              <a:rPr lang="el-GR" sz="1400" dirty="0" smtClean="0">
                <a:latin typeface="Century Gothic" pitchFamily="34" charset="0"/>
              </a:rPr>
              <a:t> Πανεπιστήμιο Αθηνών </a:t>
            </a:r>
            <a:endParaRPr lang="el-GR" sz="1400" dirty="0">
              <a:latin typeface="Century Gothic" pitchFamily="34" charset="0"/>
            </a:endParaRP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90848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Γενικοί παιδαγωγικοί στόχοι: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Οι μαθητές να </a:t>
            </a:r>
            <a:r>
              <a:rPr lang="el-GR" sz="1600" dirty="0">
                <a:solidFill>
                  <a:schemeClr val="tx2"/>
                </a:solidFill>
                <a:latin typeface="Century Gothic" pitchFamily="34" charset="0"/>
              </a:rPr>
              <a:t>μυηθούν στην μέθοδο εργασίας των ιστορικών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και αρχαιολόγων</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αποκτήσουν </a:t>
            </a:r>
            <a:r>
              <a:rPr lang="el-GR" sz="1600" dirty="0" smtClean="0">
                <a:solidFill>
                  <a:schemeClr val="tx2"/>
                </a:solidFill>
                <a:latin typeface="Century Gothic" pitchFamily="34" charset="0"/>
              </a:rPr>
              <a:t>συνολική </a:t>
            </a:r>
            <a:r>
              <a:rPr lang="el-GR" sz="1600" dirty="0">
                <a:solidFill>
                  <a:schemeClr val="tx2"/>
                </a:solidFill>
                <a:latin typeface="Century Gothic" pitchFamily="34" charset="0"/>
              </a:rPr>
              <a:t>αντίληψη για την Ακρόπολη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ειδικότερα για τον </a:t>
            </a:r>
            <a:r>
              <a:rPr lang="el-GR" sz="1600" dirty="0" smtClean="0">
                <a:solidFill>
                  <a:schemeClr val="tx2"/>
                </a:solidFill>
                <a:latin typeface="Century Gothic" pitchFamily="34" charset="0"/>
              </a:rPr>
              <a:t>Παρθενώνα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αναπτύξουν τις αναλυτικές και συνθετικές ικανότητές </a:t>
            </a:r>
            <a:r>
              <a:rPr lang="el-GR" sz="1600" dirty="0" smtClean="0">
                <a:solidFill>
                  <a:schemeClr val="tx2"/>
                </a:solidFill>
                <a:latin typeface="Century Gothic" pitchFamily="34" charset="0"/>
              </a:rPr>
              <a:t>τους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εξελίξουν τις </a:t>
            </a:r>
            <a:r>
              <a:rPr lang="el-GR" sz="1600" dirty="0" err="1">
                <a:solidFill>
                  <a:schemeClr val="tx2"/>
                </a:solidFill>
                <a:latin typeface="Century Gothic" pitchFamily="34" charset="0"/>
              </a:rPr>
              <a:t>ομαδοσυνεργατικές</a:t>
            </a:r>
            <a:r>
              <a:rPr lang="el-GR" sz="1600" dirty="0">
                <a:solidFill>
                  <a:schemeClr val="tx2"/>
                </a:solidFill>
                <a:latin typeface="Century Gothic" pitchFamily="34" charset="0"/>
              </a:rPr>
              <a:t> δεξιότητές </a:t>
            </a:r>
            <a:r>
              <a:rPr lang="el-GR" sz="1600" dirty="0" smtClean="0">
                <a:solidFill>
                  <a:schemeClr val="tx2"/>
                </a:solidFill>
                <a:latin typeface="Century Gothic" pitchFamily="34" charset="0"/>
              </a:rPr>
              <a:t>τους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10826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Ειδικοί παιδαγωγικοί στόχοι: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γνωρίσουν </a:t>
            </a:r>
            <a:r>
              <a:rPr lang="el-GR" sz="1600" dirty="0" smtClean="0">
                <a:solidFill>
                  <a:schemeClr val="tx2"/>
                </a:solidFill>
                <a:latin typeface="Century Gothic" pitchFamily="34" charset="0"/>
              </a:rPr>
              <a:t>τα </a:t>
            </a:r>
            <a:r>
              <a:rPr lang="el-GR" sz="1600" dirty="0">
                <a:solidFill>
                  <a:schemeClr val="tx2"/>
                </a:solidFill>
                <a:latin typeface="Century Gothic" pitchFamily="34" charset="0"/>
              </a:rPr>
              <a:t>ειδικά χαρακτηριστικά της Κλασικής εποχής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των διαφόρων μορφών τέχνης της (κυρίως αρχιτεκτονικής και γλυπτικής</a:t>
            </a:r>
            <a:r>
              <a:rPr lang="el-GR" sz="1600" dirty="0" smtClean="0">
                <a:solidFill>
                  <a:schemeClr val="tx2"/>
                </a:solidFill>
                <a:latin typeface="Century Gothic" pitchFamily="34" charset="0"/>
              </a:rPr>
              <a:t>)</a:t>
            </a:r>
          </a:p>
          <a:p>
            <a:pPr marL="182563" indent="-182563">
              <a:lnSpc>
                <a:spcPct val="150000"/>
              </a:lnSpc>
              <a:buClr>
                <a:schemeClr val="accent2"/>
              </a:buClr>
              <a:buFont typeface="Wingdings" pitchFamily="2" charset="2"/>
              <a:buChar char="§"/>
            </a:pPr>
            <a:endParaRPr lang="el-GR" sz="8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a:solidFill>
                  <a:schemeClr val="tx2"/>
                </a:solidFill>
                <a:latin typeface="Century Gothic" pitchFamily="34" charset="0"/>
              </a:rPr>
              <a:t> </a:t>
            </a:r>
            <a:r>
              <a:rPr lang="el-GR" sz="1600" dirty="0" smtClean="0">
                <a:solidFill>
                  <a:schemeClr val="tx2"/>
                </a:solidFill>
                <a:latin typeface="Century Gothic" pitchFamily="34" charset="0"/>
              </a:rPr>
              <a:t>την </a:t>
            </a:r>
            <a:r>
              <a:rPr lang="el-GR" sz="1600" dirty="0">
                <a:solidFill>
                  <a:schemeClr val="tx2"/>
                </a:solidFill>
                <a:latin typeface="Century Gothic" pitchFamily="34" charset="0"/>
              </a:rPr>
              <a:t>Ακρόπολη και τα μνημεία της</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3093154"/>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Υλικά: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Η απαραίτητη </a:t>
            </a:r>
            <a:r>
              <a:rPr lang="el-GR" sz="1600" dirty="0">
                <a:solidFill>
                  <a:schemeClr val="tx2"/>
                </a:solidFill>
                <a:latin typeface="Century Gothic" pitchFamily="34" charset="0"/>
              </a:rPr>
              <a:t>υλικοτεχνική υποδομή νέων τεχνολογιών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a:t>
            </a:r>
            <a:r>
              <a:rPr lang="el-GR" sz="1600" dirty="0">
                <a:solidFill>
                  <a:schemeClr val="tx2"/>
                </a:solidFill>
                <a:latin typeface="Century Gothic" pitchFamily="34" charset="0"/>
              </a:rPr>
              <a:t>μεταξύ άλλων, ηλεκτρονικός υπολογιστής, σύνδεση με </a:t>
            </a:r>
            <a:r>
              <a:rPr lang="en-US" sz="1600" dirty="0">
                <a:solidFill>
                  <a:schemeClr val="tx2"/>
                </a:solidFill>
                <a:latin typeface="Century Gothic" pitchFamily="34" charset="0"/>
              </a:rPr>
              <a:t>internet</a:t>
            </a:r>
            <a:r>
              <a:rPr lang="el-GR" sz="1600" dirty="0">
                <a:solidFill>
                  <a:schemeClr val="tx2"/>
                </a:solidFill>
                <a:latin typeface="Century Gothic" pitchFamily="34" charset="0"/>
              </a:rPr>
              <a:t>,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προβολέας </a:t>
            </a:r>
            <a:r>
              <a:rPr lang="el-GR" sz="1600" dirty="0" err="1">
                <a:solidFill>
                  <a:schemeClr val="tx2"/>
                </a:solidFill>
                <a:latin typeface="Century Gothic" pitchFamily="34" charset="0"/>
              </a:rPr>
              <a:t>κ.ά.τ</a:t>
            </a:r>
            <a:r>
              <a:rPr lang="el-GR" sz="1600" dirty="0">
                <a:solidFill>
                  <a:schemeClr val="tx2"/>
                </a:solidFill>
                <a:latin typeface="Century Gothic" pitchFamily="34" charset="0"/>
              </a:rPr>
              <a:t>. </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endParaRPr lang="el-GR" sz="8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Προαιρετικά </a:t>
            </a:r>
            <a:r>
              <a:rPr lang="el-GR" sz="1600" dirty="0">
                <a:solidFill>
                  <a:schemeClr val="tx2"/>
                </a:solidFill>
                <a:latin typeface="Century Gothic" pitchFamily="34" charset="0"/>
              </a:rPr>
              <a:t>θα απαιτηθούν λευκά χαρτιά, πίνακες ανακοινώσεων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έγχρωμος </a:t>
            </a:r>
            <a:r>
              <a:rPr lang="el-GR" sz="1600" dirty="0" smtClean="0">
                <a:solidFill>
                  <a:schemeClr val="tx2"/>
                </a:solidFill>
                <a:latin typeface="Century Gothic" pitchFamily="34" charset="0"/>
              </a:rPr>
              <a:t>εκτυπωτής </a:t>
            </a:r>
            <a:endParaRPr lang="el-GR" sz="1600" dirty="0">
              <a:solidFill>
                <a:schemeClr val="tx2"/>
              </a:solidFill>
              <a:latin typeface="Century Gothic" pitchFamily="34" charset="0"/>
            </a:endParaRPr>
          </a:p>
          <a:p>
            <a:pPr marL="182563" indent="-182563">
              <a:buClr>
                <a:schemeClr val="accent2"/>
              </a:buClr>
              <a:buFont typeface="Wingdings" pitchFamily="2" charset="2"/>
              <a:buChar char="§"/>
            </a:pP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662267"/>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Χρόνος: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b="1" dirty="0" smtClean="0">
                <a:solidFill>
                  <a:schemeClr val="tx2"/>
                </a:solidFill>
                <a:latin typeface="Century Gothic" pitchFamily="34" charset="0"/>
              </a:rPr>
              <a:t>Έξι διδακτικές ώρες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Εισαγωγικές δραστηριότητες (2 διδακτικές ώρες)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Καθοδηγούμενες δραστηριότητες (4 διδακτικές ώρες)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Καταληκτική δραστηριότητα –προαιρετική, μπορεί να πραγματοποιηθεί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εκτός διδακτικού ωραρίου</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1554272"/>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Αριθμός συμμετεχόντων: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b="1" dirty="0" smtClean="0">
                <a:solidFill>
                  <a:schemeClr val="tx2"/>
                </a:solidFill>
                <a:latin typeface="Century Gothic" pitchFamily="34" charset="0"/>
              </a:rPr>
              <a:t>20-25 άτομα</a:t>
            </a:r>
            <a:r>
              <a:rPr lang="el-GR" sz="1600" dirty="0" smtClean="0">
                <a:solidFill>
                  <a:schemeClr val="tx2"/>
                </a:solidFill>
                <a:latin typeface="Century Gothic" pitchFamily="34" charset="0"/>
              </a:rPr>
              <a:t>, που </a:t>
            </a:r>
            <a:r>
              <a:rPr lang="el-GR" sz="1600" dirty="0">
                <a:solidFill>
                  <a:schemeClr val="tx2"/>
                </a:solidFill>
                <a:latin typeface="Century Gothic" pitchFamily="34" charset="0"/>
              </a:rPr>
              <a:t>θα δουλέψουν με τη μορφή ομάδων,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ζευγαριών και ατομικά</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714488"/>
            <a:ext cx="7858180" cy="4139595"/>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Δεξιότητες των μαθητών που καλλιεργούνται: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συνθετική </a:t>
            </a:r>
            <a:r>
              <a:rPr lang="el-GR" sz="1600" dirty="0">
                <a:solidFill>
                  <a:schemeClr val="tx2"/>
                </a:solidFill>
                <a:latin typeface="Century Gothic" pitchFamily="34" charset="0"/>
              </a:rPr>
              <a:t>και αναλυτική </a:t>
            </a:r>
            <a:r>
              <a:rPr lang="el-GR" sz="1600" dirty="0" smtClean="0">
                <a:solidFill>
                  <a:schemeClr val="tx2"/>
                </a:solidFill>
                <a:latin typeface="Century Gothic" pitchFamily="34" charset="0"/>
              </a:rPr>
              <a:t>ικανότητα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μνήμη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αυτοσυγκέντρωση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παρατηρητικότητα</a:t>
            </a:r>
          </a:p>
          <a:p>
            <a:pPr marL="182563" indent="-182563">
              <a:lnSpc>
                <a:spcPct val="150000"/>
              </a:lnSpc>
              <a:buClr>
                <a:schemeClr val="accent2"/>
              </a:buClr>
              <a:buFont typeface="Wingdings" pitchFamily="2" charset="2"/>
              <a:buChar char="§"/>
            </a:pPr>
            <a:r>
              <a:rPr lang="el-GR" sz="1600" dirty="0" err="1" smtClean="0">
                <a:solidFill>
                  <a:schemeClr val="tx2"/>
                </a:solidFill>
                <a:latin typeface="Century Gothic" pitchFamily="34" charset="0"/>
              </a:rPr>
              <a:t>συνεργατικότητα</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δημιουργικότητα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κινητοποίηση </a:t>
            </a:r>
            <a:r>
              <a:rPr lang="el-GR" sz="1600" dirty="0">
                <a:solidFill>
                  <a:schemeClr val="tx2"/>
                </a:solidFill>
                <a:latin typeface="Century Gothic" pitchFamily="34" charset="0"/>
              </a:rPr>
              <a:t>της κριτικής </a:t>
            </a:r>
            <a:r>
              <a:rPr lang="el-GR" sz="1600" dirty="0" smtClean="0">
                <a:solidFill>
                  <a:schemeClr val="tx2"/>
                </a:solidFill>
                <a:latin typeface="Century Gothic" pitchFamily="34" charset="0"/>
              </a:rPr>
              <a:t>σκέψης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κατανόηση </a:t>
            </a:r>
            <a:r>
              <a:rPr lang="el-GR" sz="1600" dirty="0">
                <a:solidFill>
                  <a:schemeClr val="tx2"/>
                </a:solidFill>
                <a:latin typeface="Century Gothic" pitchFamily="34" charset="0"/>
              </a:rPr>
              <a:t>και </a:t>
            </a:r>
            <a:r>
              <a:rPr lang="el-GR" sz="1600" dirty="0" smtClean="0">
                <a:solidFill>
                  <a:schemeClr val="tx2"/>
                </a:solidFill>
                <a:latin typeface="Century Gothic" pitchFamily="34" charset="0"/>
              </a:rPr>
              <a:t>συγγραφή κειμένου</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χρήση </a:t>
            </a:r>
            <a:r>
              <a:rPr lang="el-GR" sz="1600" dirty="0">
                <a:solidFill>
                  <a:schemeClr val="tx2"/>
                </a:solidFill>
                <a:latin typeface="Century Gothic" pitchFamily="34" charset="0"/>
              </a:rPr>
              <a:t>τεχνολογικών </a:t>
            </a:r>
            <a:r>
              <a:rPr lang="el-GR" sz="1600" dirty="0" smtClean="0">
                <a:solidFill>
                  <a:schemeClr val="tx2"/>
                </a:solidFill>
                <a:latin typeface="Century Gothic" pitchFamily="34" charset="0"/>
              </a:rPr>
              <a:t>εργαλείων</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292935"/>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Χώροι </a:t>
            </a:r>
            <a:r>
              <a:rPr lang="en-US" b="1" dirty="0" smtClean="0">
                <a:solidFill>
                  <a:schemeClr val="accent2"/>
                </a:solidFill>
                <a:latin typeface="Century Gothic" pitchFamily="34" charset="0"/>
              </a:rPr>
              <a:t> </a:t>
            </a:r>
            <a:r>
              <a:rPr lang="el-GR" b="1" dirty="0" smtClean="0">
                <a:solidFill>
                  <a:schemeClr val="accent2"/>
                </a:solidFill>
                <a:latin typeface="Century Gothic" pitchFamily="34" charset="0"/>
              </a:rPr>
              <a:t>υλοποίησης: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η </a:t>
            </a:r>
            <a:r>
              <a:rPr lang="el-GR" sz="1600" dirty="0">
                <a:solidFill>
                  <a:schemeClr val="tx2"/>
                </a:solidFill>
                <a:latin typeface="Century Gothic" pitchFamily="34" charset="0"/>
              </a:rPr>
              <a:t>Τάξη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το </a:t>
            </a:r>
            <a:r>
              <a:rPr lang="el-GR" sz="1600" dirty="0">
                <a:solidFill>
                  <a:schemeClr val="tx2"/>
                </a:solidFill>
                <a:latin typeface="Century Gothic" pitchFamily="34" charset="0"/>
              </a:rPr>
              <a:t>Εργαστήριο </a:t>
            </a:r>
            <a:r>
              <a:rPr lang="el-GR" sz="1600" dirty="0" smtClean="0">
                <a:solidFill>
                  <a:schemeClr val="tx2"/>
                </a:solidFill>
                <a:latin typeface="Century Gothic" pitchFamily="34" charset="0"/>
              </a:rPr>
              <a:t>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προαιρετικά, το Εργαστήριο </a:t>
            </a:r>
            <a:r>
              <a:rPr lang="el-GR" sz="1600" dirty="0">
                <a:solidFill>
                  <a:schemeClr val="tx2"/>
                </a:solidFill>
                <a:latin typeface="Century Gothic" pitchFamily="34" charset="0"/>
              </a:rPr>
              <a:t>Εικαστικών, η Βιβλιοθήκη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η Αίθουσα εκδηλώσεων ή άλλοι ανάλογοι </a:t>
            </a:r>
            <a:r>
              <a:rPr lang="el-GR" sz="1600" dirty="0" smtClean="0">
                <a:solidFill>
                  <a:schemeClr val="tx2"/>
                </a:solidFill>
                <a:latin typeface="Century Gothic" pitchFamily="34" charset="0"/>
              </a:rPr>
              <a:t>χώροι</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00174"/>
            <a:ext cx="7858180" cy="146193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1</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Εισαγωγική Δραστηριότητα:</a:t>
            </a:r>
          </a:p>
          <a:p>
            <a:pPr marL="715963" indent="-715963">
              <a:lnSpc>
                <a:spcPct val="150000"/>
              </a:lnSpc>
            </a:pPr>
            <a:r>
              <a:rPr lang="el-GR" b="1" dirty="0" smtClean="0">
                <a:solidFill>
                  <a:schemeClr val="accent2"/>
                </a:solidFill>
                <a:latin typeface="Century Gothic" pitchFamily="34" charset="0"/>
              </a:rPr>
              <a:t>Θέμα: </a:t>
            </a:r>
            <a:r>
              <a:rPr lang="el-GR" b="1" dirty="0">
                <a:solidFill>
                  <a:schemeClr val="tx2"/>
                </a:solidFill>
                <a:latin typeface="Century Gothic" pitchFamily="34" charset="0"/>
              </a:rPr>
              <a:t>Η θεά Αθηνά και η σχέση της με την ομώνυμη πόλη. </a:t>
            </a:r>
            <a:endParaRPr lang="el-GR" b="1" dirty="0" smtClean="0">
              <a:solidFill>
                <a:schemeClr val="tx2"/>
              </a:solidFill>
              <a:latin typeface="Century Gothic" pitchFamily="34" charset="0"/>
            </a:endParaRPr>
          </a:p>
          <a:p>
            <a:pPr marL="715963">
              <a:lnSpc>
                <a:spcPct val="150000"/>
              </a:lnSpc>
            </a:pPr>
            <a:r>
              <a:rPr lang="el-GR" b="1" dirty="0" smtClean="0">
                <a:solidFill>
                  <a:schemeClr val="tx2"/>
                </a:solidFill>
                <a:latin typeface="Century Gothic" pitchFamily="34" charset="0"/>
              </a:rPr>
              <a:t>Οι </a:t>
            </a:r>
            <a:r>
              <a:rPr lang="el-GR" b="1" dirty="0">
                <a:solidFill>
                  <a:schemeClr val="tx2"/>
                </a:solidFill>
                <a:latin typeface="Century Gothic" pitchFamily="34" charset="0"/>
              </a:rPr>
              <a:t>θεϊκές υποστάσεις της</a:t>
            </a:r>
            <a:r>
              <a:rPr lang="el-GR" b="1" dirty="0" smtClean="0">
                <a:solidFill>
                  <a:schemeClr val="tx2"/>
                </a:solidFill>
                <a:latin typeface="Century Gothic" pitchFamily="34" charset="0"/>
              </a:rPr>
              <a:t>.</a:t>
            </a:r>
            <a:endParaRPr lang="el-GR" sz="1600" b="1" i="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3068202"/>
            <a:ext cx="7858180" cy="1692771"/>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 στην εφαρμογή του ΕΚΤ </a:t>
            </a:r>
            <a:r>
              <a:rPr lang="el-GR" sz="1600" b="1" dirty="0" smtClean="0">
                <a:solidFill>
                  <a:schemeClr val="tx2"/>
                </a:solidFill>
                <a:latin typeface="Century Gothic" pitchFamily="34" charset="0"/>
              </a:rPr>
              <a:t>«Αθηνά, η θεά της Ακρόπολης» </a:t>
            </a:r>
          </a:p>
          <a:p>
            <a:pPr marL="182563" indent="-4763">
              <a:lnSpc>
                <a:spcPct val="150000"/>
              </a:lnSpc>
              <a:buClr>
                <a:schemeClr val="accent2"/>
              </a:buClr>
            </a:pPr>
            <a:r>
              <a:rPr lang="el-GR" sz="1600" dirty="0" smtClean="0">
                <a:solidFill>
                  <a:schemeClr val="tx2"/>
                </a:solidFill>
                <a:latin typeface="Century Gothic" pitchFamily="34" charset="0"/>
              </a:rPr>
              <a:t>και στο </a:t>
            </a:r>
            <a:r>
              <a:rPr lang="el-GR" sz="1600" b="1" dirty="0" smtClean="0">
                <a:solidFill>
                  <a:schemeClr val="tx2"/>
                </a:solidFill>
                <a:latin typeface="Century Gothic" pitchFamily="34" charset="0"/>
              </a:rPr>
              <a:t>Αποθετήριο εκπαιδευτικού περιεχομένου για την Ακρόπολη</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64890"/>
            <a:ext cx="7858180" cy="1184940"/>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marL="715963" indent="-715963">
              <a:lnSpc>
                <a:spcPct val="150000"/>
              </a:lnSpc>
            </a:pPr>
            <a:r>
              <a:rPr lang="el-GR" sz="1400" dirty="0" smtClean="0">
                <a:solidFill>
                  <a:schemeClr val="accent2"/>
                </a:solidFill>
                <a:latin typeface="Century Gothic" pitchFamily="34" charset="0"/>
              </a:rPr>
              <a:t>Θέμα: </a:t>
            </a:r>
            <a:r>
              <a:rPr lang="el-GR" sz="1400" b="1" dirty="0">
                <a:solidFill>
                  <a:schemeClr val="tx2"/>
                </a:solidFill>
                <a:latin typeface="Century Gothic" pitchFamily="34" charset="0"/>
              </a:rPr>
              <a:t>Η θεά Αθηνά και η σχέση της με την ομώνυμη πόλη. </a:t>
            </a:r>
            <a:endParaRPr lang="el-GR" sz="1400" b="1" dirty="0" smtClean="0">
              <a:solidFill>
                <a:schemeClr val="tx2"/>
              </a:solidFill>
              <a:latin typeface="Century Gothic" pitchFamily="34" charset="0"/>
            </a:endParaRPr>
          </a:p>
          <a:p>
            <a:pPr marL="538163">
              <a:lnSpc>
                <a:spcPct val="150000"/>
              </a:lnSpc>
            </a:pPr>
            <a:r>
              <a:rPr lang="el-GR" sz="1400" b="1" dirty="0" smtClean="0">
                <a:solidFill>
                  <a:schemeClr val="tx2"/>
                </a:solidFill>
                <a:latin typeface="Century Gothic" pitchFamily="34" charset="0"/>
              </a:rPr>
              <a:t>Οι </a:t>
            </a:r>
            <a:r>
              <a:rPr lang="el-GR" sz="1400" b="1" dirty="0">
                <a:solidFill>
                  <a:schemeClr val="tx2"/>
                </a:solidFill>
                <a:latin typeface="Century Gothic" pitchFamily="34" charset="0"/>
              </a:rPr>
              <a:t>θεϊκές υποστάσεις της</a:t>
            </a:r>
            <a:r>
              <a:rPr lang="el-GR" sz="1400" b="1" dirty="0" smtClean="0">
                <a:solidFill>
                  <a:schemeClr val="tx2"/>
                </a:solidFill>
                <a:latin typeface="Century Gothic" pitchFamily="34" charset="0"/>
              </a:rPr>
              <a:t>.</a:t>
            </a:r>
            <a:endParaRPr lang="el-GR" sz="1200" b="1" i="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9292"/>
            <a:ext cx="7858180" cy="3216265"/>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Καταγραφή των υποστάσεων της θεάς Αθηνάς στον πίνακα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Περιήγηση στην εφαρμογή </a:t>
            </a:r>
            <a:r>
              <a:rPr lang="el-GR" sz="1600" b="1" i="1" dirty="0" smtClean="0">
                <a:solidFill>
                  <a:schemeClr val="tx2"/>
                </a:solidFill>
                <a:latin typeface="Century Gothic" pitchFamily="34" charset="0"/>
                <a:hlinkClick r:id="rId5"/>
              </a:rPr>
              <a:t>«Αθηνά, η θεά της Ακρόπολης»</a:t>
            </a:r>
            <a:endParaRPr lang="el-GR" sz="1600" b="1" i="1"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Μελέτη πληροφοριών κάθε έργου</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Διορθώσεις / συμπληρώσεις των υποστάσεων της Αθηνάς στον πίνακα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Συζήτηση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64890"/>
            <a:ext cx="7858180" cy="1184940"/>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marL="715963" indent="-715963">
              <a:lnSpc>
                <a:spcPct val="150000"/>
              </a:lnSpc>
            </a:pPr>
            <a:r>
              <a:rPr lang="el-GR" sz="1400" dirty="0" smtClean="0">
                <a:solidFill>
                  <a:schemeClr val="accent2"/>
                </a:solidFill>
                <a:latin typeface="Century Gothic" pitchFamily="34" charset="0"/>
              </a:rPr>
              <a:t>Θέμα: </a:t>
            </a:r>
            <a:r>
              <a:rPr lang="el-GR" sz="1400" b="1" dirty="0">
                <a:solidFill>
                  <a:schemeClr val="tx2"/>
                </a:solidFill>
                <a:latin typeface="Century Gothic" pitchFamily="34" charset="0"/>
              </a:rPr>
              <a:t>Η θεά Αθηνά και η σχέση της με την ομώνυμη πόλη. </a:t>
            </a:r>
            <a:endParaRPr lang="el-GR" sz="1400" b="1" dirty="0" smtClean="0">
              <a:solidFill>
                <a:schemeClr val="tx2"/>
              </a:solidFill>
              <a:latin typeface="Century Gothic" pitchFamily="34" charset="0"/>
            </a:endParaRPr>
          </a:p>
          <a:p>
            <a:pPr marL="538163">
              <a:lnSpc>
                <a:spcPct val="150000"/>
              </a:lnSpc>
            </a:pPr>
            <a:r>
              <a:rPr lang="el-GR" sz="1400" b="1" dirty="0" smtClean="0">
                <a:solidFill>
                  <a:schemeClr val="tx2"/>
                </a:solidFill>
                <a:latin typeface="Century Gothic" pitchFamily="34" charset="0"/>
              </a:rPr>
              <a:t>Οι </a:t>
            </a:r>
            <a:r>
              <a:rPr lang="el-GR" sz="1400" b="1" dirty="0">
                <a:solidFill>
                  <a:schemeClr val="tx2"/>
                </a:solidFill>
                <a:latin typeface="Century Gothic" pitchFamily="34" charset="0"/>
              </a:rPr>
              <a:t>θεϊκές υποστάσεις της</a:t>
            </a:r>
            <a:r>
              <a:rPr lang="el-GR" sz="1400" b="1" dirty="0" smtClean="0">
                <a:solidFill>
                  <a:schemeClr val="tx2"/>
                </a:solidFill>
                <a:latin typeface="Century Gothic" pitchFamily="34" charset="0"/>
              </a:rPr>
              <a:t>.</a:t>
            </a:r>
            <a:endParaRPr lang="el-GR" sz="1200" b="1" i="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9292"/>
            <a:ext cx="7858180" cy="1985159"/>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Συνθετική και αναλυτική ικανότητα μαθητών</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το </a:t>
            </a:r>
            <a:r>
              <a:rPr lang="el-GR" sz="1600" b="1" dirty="0" smtClean="0">
                <a:solidFill>
                  <a:schemeClr val="tx2"/>
                </a:solidFill>
                <a:latin typeface="Century Gothic" pitchFamily="34" charset="0"/>
              </a:rPr>
              <a:t>Αποθετήριο εκπαιδευτικού υλικού για την Ακρόπολη</a:t>
            </a:r>
            <a:r>
              <a:rPr lang="el-GR" sz="1600" dirty="0" smtClean="0">
                <a:solidFill>
                  <a:schemeClr val="tx2"/>
                </a:solidFill>
                <a:latin typeface="Century Gothic" pitchFamily="34" charset="0"/>
              </a:rPr>
              <a:t> </a:t>
            </a:r>
            <a:endParaRPr lang="el-GR" sz="1600" b="1" i="1"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6479659" cy="338554"/>
          </a:xfrm>
          <a:prstGeom prst="rect">
            <a:avLst/>
          </a:prstGeom>
          <a:noFill/>
        </p:spPr>
        <p:txBody>
          <a:bodyPr wrap="none" rtlCol="0">
            <a:spAutoFit/>
          </a:bodyPr>
          <a:lstStyle/>
          <a:p>
            <a:r>
              <a:rPr lang="el-GR" sz="1600" dirty="0" smtClean="0">
                <a:solidFill>
                  <a:schemeClr val="tx2"/>
                </a:solidFill>
                <a:latin typeface="Century Gothic" pitchFamily="34" charset="0"/>
              </a:rPr>
              <a:t>Θεματική ενότητα 2: Αρχαία και Βυζαντινή Ιστορία και Πολιτισμός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78" y="1980238"/>
            <a:ext cx="5682966" cy="3108543"/>
          </a:xfrm>
          <a:prstGeom prst="rect">
            <a:avLst/>
          </a:prstGeom>
          <a:noFill/>
        </p:spPr>
        <p:txBody>
          <a:bodyPr wrap="none" rtlCol="0">
            <a:spAutoFit/>
          </a:bodyPr>
          <a:lstStyle/>
          <a:p>
            <a:r>
              <a:rPr lang="el-GR" sz="1400" dirty="0" smtClean="0">
                <a:solidFill>
                  <a:schemeClr val="tx2"/>
                </a:solidFill>
                <a:latin typeface="Century Gothic" pitchFamily="34" charset="0"/>
              </a:rPr>
              <a:t>Εκπαιδευτικό σενάριο: </a:t>
            </a:r>
          </a:p>
          <a:p>
            <a:endParaRPr lang="el-GR" sz="1400" dirty="0" smtClean="0">
              <a:solidFill>
                <a:schemeClr val="tx2"/>
              </a:solidFill>
              <a:latin typeface="Century Gothic" pitchFamily="34" charset="0"/>
            </a:endParaRPr>
          </a:p>
          <a:p>
            <a:pPr>
              <a:lnSpc>
                <a:spcPct val="150000"/>
              </a:lnSpc>
            </a:pPr>
            <a:r>
              <a:rPr lang="el-GR" sz="4400" b="1" dirty="0" smtClean="0">
                <a:solidFill>
                  <a:schemeClr val="tx2"/>
                </a:solidFill>
                <a:latin typeface="Century Gothic" pitchFamily="34" charset="0"/>
              </a:rPr>
              <a:t>Παρθενώνας: </a:t>
            </a:r>
          </a:p>
          <a:p>
            <a:pPr>
              <a:lnSpc>
                <a:spcPct val="150000"/>
              </a:lnSpc>
            </a:pPr>
            <a:r>
              <a:rPr lang="el-GR" sz="3400" b="1" dirty="0" smtClean="0">
                <a:solidFill>
                  <a:schemeClr val="tx2"/>
                </a:solidFill>
                <a:latin typeface="Century Gothic" pitchFamily="34" charset="0"/>
              </a:rPr>
              <a:t>ένας ναός για την Αθηνά, </a:t>
            </a:r>
          </a:p>
          <a:p>
            <a:pPr>
              <a:lnSpc>
                <a:spcPct val="150000"/>
              </a:lnSpc>
            </a:pPr>
            <a:r>
              <a:rPr lang="el-GR" sz="3400" b="1" dirty="0" smtClean="0">
                <a:solidFill>
                  <a:schemeClr val="tx2"/>
                </a:solidFill>
                <a:latin typeface="Century Gothic" pitchFamily="34" charset="0"/>
              </a:rPr>
              <a:t>το σύμβολο μιας πόλης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15096"/>
            <a:ext cx="7858180" cy="1292662"/>
          </a:xfrm>
          <a:prstGeom prst="rect">
            <a:avLst/>
          </a:prstGeom>
          <a:noFill/>
        </p:spPr>
        <p:txBody>
          <a:bodyPr wrap="square" rtlCol="0">
            <a:spAutoFit/>
          </a:bodyPr>
          <a:lstStyle/>
          <a:p>
            <a:pPr>
              <a:lnSpc>
                <a:spcPct val="150000"/>
              </a:lnSpc>
            </a:pPr>
            <a:r>
              <a:rPr lang="en-US" b="1" dirty="0" smtClean="0">
                <a:solidFill>
                  <a:schemeClr val="accent2"/>
                </a:solidFill>
                <a:latin typeface="Century Gothic" pitchFamily="34" charset="0"/>
              </a:rPr>
              <a:t>2</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Εισαγωγική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Η Ακρόπολη πριν τον Παρθενώνα. </a:t>
            </a:r>
          </a:p>
          <a:p>
            <a:pPr marL="712788">
              <a:lnSpc>
                <a:spcPct val="150000"/>
              </a:lnSpc>
            </a:pPr>
            <a:r>
              <a:rPr lang="el-GR" b="1" dirty="0" smtClean="0">
                <a:solidFill>
                  <a:schemeClr val="tx2"/>
                </a:solidFill>
                <a:latin typeface="Century Gothic" pitchFamily="34" charset="0"/>
              </a:rPr>
              <a:t> Η Ακρόπολη την εποχή του Περικλή.</a:t>
            </a:r>
          </a:p>
        </p:txBody>
      </p:sp>
      <p:sp>
        <p:nvSpPr>
          <p:cNvPr id="7" name="5 - TextBox"/>
          <p:cNvSpPr txBox="1"/>
          <p:nvPr/>
        </p:nvSpPr>
        <p:spPr>
          <a:xfrm>
            <a:off x="1000100" y="3068202"/>
            <a:ext cx="7858180" cy="1692771"/>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 στην εφαρμογή του ΕΚΤ </a:t>
            </a:r>
            <a:r>
              <a:rPr lang="el-GR" sz="1600" b="1" dirty="0" smtClean="0">
                <a:solidFill>
                  <a:schemeClr val="tx2"/>
                </a:solidFill>
                <a:latin typeface="Century Gothic" pitchFamily="34" charset="0"/>
              </a:rPr>
              <a:t>«Αθηνά, η θεά της Ακρόπολης» </a:t>
            </a:r>
          </a:p>
          <a:p>
            <a:pPr marL="182563" indent="-4763">
              <a:lnSpc>
                <a:spcPct val="150000"/>
              </a:lnSpc>
              <a:buClr>
                <a:schemeClr val="accent2"/>
              </a:buClr>
            </a:pPr>
            <a:r>
              <a:rPr lang="el-GR" sz="1600" dirty="0" smtClean="0">
                <a:solidFill>
                  <a:schemeClr val="tx2"/>
                </a:solidFill>
                <a:latin typeface="Century Gothic" pitchFamily="34" charset="0"/>
              </a:rPr>
              <a:t>και στο </a:t>
            </a:r>
            <a:r>
              <a:rPr lang="el-GR" sz="1600" b="1" dirty="0" smtClean="0">
                <a:solidFill>
                  <a:schemeClr val="tx2"/>
                </a:solidFill>
                <a:latin typeface="Century Gothic" pitchFamily="34" charset="0"/>
              </a:rPr>
              <a:t>Αποθετήριο εκπαιδευτικού περιεχομένου για την Ακρόπολη</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7" name="5 - TextBox"/>
          <p:cNvSpPr txBox="1"/>
          <p:nvPr/>
        </p:nvSpPr>
        <p:spPr>
          <a:xfrm>
            <a:off x="1000100" y="1509292"/>
            <a:ext cx="7858180" cy="3954929"/>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endParaRPr lang="el-GR" sz="16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Παρουσίαση από τον/την εκπαιδευτικό με τη βοήθεια </a:t>
            </a:r>
            <a:r>
              <a:rPr lang="en-US" sz="1600" dirty="0" err="1" smtClean="0">
                <a:solidFill>
                  <a:schemeClr val="tx2"/>
                </a:solidFill>
                <a:latin typeface="Century Gothic" pitchFamily="34" charset="0"/>
              </a:rPr>
              <a:t>powerpoint</a:t>
            </a:r>
            <a:r>
              <a:rPr lang="el-GR" sz="1600" dirty="0" smtClean="0">
                <a:solidFill>
                  <a:schemeClr val="tx2"/>
                </a:solidFill>
                <a:latin typeface="Century Gothic" pitchFamily="34" charset="0"/>
              </a:rPr>
              <a:t> των οικοδομικών φάσεων της Ακρόπολης πριν την εποχή του Περικλή</a:t>
            </a:r>
          </a:p>
          <a:p>
            <a:pPr marL="182563" indent="-4763">
              <a:lnSpc>
                <a:spcPct val="150000"/>
              </a:lnSpc>
              <a:buClr>
                <a:schemeClr val="accent2"/>
              </a:buClr>
            </a:pPr>
            <a:r>
              <a:rPr lang="el-GR" sz="1600" dirty="0" smtClean="0">
                <a:solidFill>
                  <a:schemeClr val="tx2"/>
                </a:solidFill>
                <a:latin typeface="Century Gothic" pitchFamily="34" charset="0"/>
              </a:rPr>
              <a:t>και του οικοδομικού προγράμματος του αθηναίου στρατηγού</a:t>
            </a:r>
          </a:p>
          <a:p>
            <a:pPr marL="182563" indent="-4763">
              <a:lnSpc>
                <a:spcPct val="150000"/>
              </a:lnSpc>
              <a:buClr>
                <a:schemeClr val="accent2"/>
              </a:buClr>
            </a:pPr>
            <a:r>
              <a:rPr lang="el-GR" sz="1600" dirty="0" smtClean="0">
                <a:solidFill>
                  <a:schemeClr val="tx2"/>
                </a:solidFill>
                <a:latin typeface="Century Gothic" pitchFamily="34" charset="0"/>
              </a:rPr>
              <a:t>με κορύφωση τον Παρθενώνα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Στις παρουσιάσεις, όπου είναι εφικτό, παρεμβάλλονται σχετικές εφαρμογές των αποθετηρίων, που δοκιμάζουν μόνοι τους οι μαθητές</a:t>
            </a:r>
            <a:endParaRPr lang="en-US"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a:p>
            <a:pPr marL="182563" indent="-182563">
              <a:lnSpc>
                <a:spcPct val="150000"/>
              </a:lnSpc>
              <a:buClr>
                <a:schemeClr val="accent2"/>
              </a:buClr>
            </a:pPr>
            <a:endParaRPr lang="el-GR" sz="1600"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8" name="4 - TextBox"/>
          <p:cNvSpPr txBox="1"/>
          <p:nvPr/>
        </p:nvSpPr>
        <p:spPr>
          <a:xfrm>
            <a:off x="1729872" y="144706"/>
            <a:ext cx="7858180" cy="1015663"/>
          </a:xfrm>
          <a:prstGeom prst="rect">
            <a:avLst/>
          </a:prstGeom>
          <a:noFill/>
        </p:spPr>
        <p:txBody>
          <a:bodyPr wrap="square" rtlCol="0">
            <a:spAutoFit/>
          </a:bodyPr>
          <a:lstStyle/>
          <a:p>
            <a:pPr>
              <a:lnSpc>
                <a:spcPct val="150000"/>
              </a:lnSpc>
            </a:pPr>
            <a:r>
              <a:rPr lang="en-US"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Ακρόπολη πριν τον Παρθενώνα. </a:t>
            </a:r>
          </a:p>
          <a:p>
            <a:pPr marL="534988">
              <a:lnSpc>
                <a:spcPct val="150000"/>
              </a:lnSpc>
            </a:pPr>
            <a:r>
              <a:rPr lang="el-GR" sz="1400" b="1" dirty="0" smtClean="0">
                <a:solidFill>
                  <a:schemeClr val="tx2"/>
                </a:solidFill>
                <a:latin typeface="Century Gothic" pitchFamily="34" charset="0"/>
              </a:rPr>
              <a:t>  Η Ακρόπολη την εποχή του Περικλή.</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8" name="4 - TextBox"/>
          <p:cNvSpPr txBox="1"/>
          <p:nvPr/>
        </p:nvSpPr>
        <p:spPr>
          <a:xfrm>
            <a:off x="1729872" y="144706"/>
            <a:ext cx="7858180" cy="1015663"/>
          </a:xfrm>
          <a:prstGeom prst="rect">
            <a:avLst/>
          </a:prstGeom>
          <a:noFill/>
        </p:spPr>
        <p:txBody>
          <a:bodyPr wrap="square" rtlCol="0">
            <a:spAutoFit/>
          </a:bodyPr>
          <a:lstStyle/>
          <a:p>
            <a:pPr>
              <a:lnSpc>
                <a:spcPct val="150000"/>
              </a:lnSpc>
            </a:pPr>
            <a:r>
              <a:rPr lang="en-US"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Ακρόπολη πριν τον Παρθενώνα. </a:t>
            </a:r>
          </a:p>
          <a:p>
            <a:pPr marL="534988">
              <a:lnSpc>
                <a:spcPct val="150000"/>
              </a:lnSpc>
            </a:pPr>
            <a:r>
              <a:rPr lang="el-GR" sz="1400" b="1" dirty="0" smtClean="0">
                <a:solidFill>
                  <a:schemeClr val="tx2"/>
                </a:solidFill>
                <a:latin typeface="Century Gothic" pitchFamily="34" charset="0"/>
              </a:rPr>
              <a:t>  Η Ακρόπολη την εποχή του Περικλή.</a:t>
            </a:r>
          </a:p>
        </p:txBody>
      </p:sp>
      <p:sp>
        <p:nvSpPr>
          <p:cNvPr id="6" name="5 - TextBox"/>
          <p:cNvSpPr txBox="1"/>
          <p:nvPr/>
        </p:nvSpPr>
        <p:spPr>
          <a:xfrm>
            <a:off x="1000100" y="1509292"/>
            <a:ext cx="7858180" cy="235449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Συνθετική και αναλυτική ικανότητα μαθητών, γνώσεις στην αρχαία ιστορία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το </a:t>
            </a:r>
            <a:r>
              <a:rPr lang="el-GR" sz="1600" b="1" dirty="0" smtClean="0">
                <a:solidFill>
                  <a:schemeClr val="tx2"/>
                </a:solidFill>
                <a:latin typeface="Century Gothic" pitchFamily="34" charset="0"/>
              </a:rPr>
              <a:t>Αποθετήριο εκπαιδευτικού υλικού για την Ακρόπολη</a:t>
            </a:r>
            <a:r>
              <a:rPr lang="el-GR" sz="1600" dirty="0" smtClean="0">
                <a:solidFill>
                  <a:schemeClr val="tx2"/>
                </a:solidFill>
                <a:latin typeface="Century Gothic" pitchFamily="34" charset="0"/>
              </a:rPr>
              <a:t> (π.χ. με χρήση της </a:t>
            </a:r>
            <a:r>
              <a:rPr lang="el-GR" sz="1600" dirty="0" err="1" smtClean="0">
                <a:solidFill>
                  <a:schemeClr val="tx2"/>
                </a:solidFill>
                <a:latin typeface="Century Gothic" pitchFamily="34" charset="0"/>
              </a:rPr>
              <a:t>διαδραστικής</a:t>
            </a:r>
            <a:r>
              <a:rPr lang="el-GR" sz="1600" dirty="0" smtClean="0">
                <a:solidFill>
                  <a:schemeClr val="tx2"/>
                </a:solidFill>
                <a:latin typeface="Century Gothic" pitchFamily="34" charset="0"/>
              </a:rPr>
              <a:t> εφαρμογής: </a:t>
            </a:r>
            <a:r>
              <a:rPr lang="el-GR" sz="1600" b="1" i="1" dirty="0" smtClean="0">
                <a:solidFill>
                  <a:schemeClr val="tx2"/>
                </a:solidFill>
                <a:latin typeface="Century Gothic" pitchFamily="34" charset="0"/>
                <a:hlinkClick r:id="rId5"/>
              </a:rPr>
              <a:t>Εικονική περιήγηση στην Ακρόπολη</a:t>
            </a:r>
            <a:r>
              <a:rPr lang="el-GR" sz="1600" dirty="0" smtClean="0">
                <a:solidFill>
                  <a:schemeClr val="tx2"/>
                </a:solidFill>
                <a:latin typeface="Century Gothic"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09292"/>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1</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Η αρχιτεκτονική του Παρθενώνα</a:t>
            </a:r>
            <a:r>
              <a:rPr lang="el-GR" b="1" dirty="0" smtClean="0">
                <a:solidFill>
                  <a:schemeClr val="accent2"/>
                </a:solidFill>
                <a:latin typeface="Century Gothic" pitchFamily="34" charset="0"/>
              </a:rPr>
              <a:t>  </a:t>
            </a:r>
            <a:endParaRPr lang="el-GR"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8" name="5 - TextBox"/>
          <p:cNvSpPr txBox="1"/>
          <p:nvPr/>
        </p:nvSpPr>
        <p:spPr>
          <a:xfrm>
            <a:off x="1000100" y="3068202"/>
            <a:ext cx="7858180" cy="2308324"/>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Βασισμένη στην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 (ενότητα ο Παρθενώνας)</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r>
              <a:rPr lang="el-GR" sz="1600" dirty="0" smtClean="0">
                <a:solidFill>
                  <a:schemeClr val="tx2"/>
                </a:solidFill>
                <a:latin typeface="Century Gothic" pitchFamily="34" charset="0"/>
              </a:rPr>
              <a:t>. </a:t>
            </a: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αρχιτεκτονική του Παρθενώνα</a:t>
            </a:r>
            <a:r>
              <a:rPr lang="el-GR" sz="1400" b="1" dirty="0" smtClean="0">
                <a:solidFill>
                  <a:schemeClr val="accent2"/>
                </a:solidFill>
                <a:latin typeface="Century Gothic" pitchFamily="34" charset="0"/>
              </a:rPr>
              <a:t>  </a:t>
            </a:r>
            <a:endParaRPr lang="el-GR" sz="14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8" name="5 - TextBox"/>
          <p:cNvSpPr txBox="1"/>
          <p:nvPr/>
        </p:nvSpPr>
        <p:spPr>
          <a:xfrm>
            <a:off x="1000100" y="1508534"/>
            <a:ext cx="7858180" cy="3831818"/>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Παρουσίαση του δωρικού ρυθμού από τον/την εκπαιδευτικό με τη βοήθεια παρεχόμενης παρουσίασης σε </a:t>
            </a:r>
            <a:r>
              <a:rPr lang="en-US" sz="1600" dirty="0" err="1" smtClean="0">
                <a:solidFill>
                  <a:schemeClr val="tx2"/>
                </a:solidFill>
                <a:latin typeface="Century Gothic" pitchFamily="34" charset="0"/>
              </a:rPr>
              <a:t>powerpoint</a:t>
            </a:r>
            <a:r>
              <a:rPr lang="el-GR" sz="1600" dirty="0" smtClean="0">
                <a:solidFill>
                  <a:schemeClr val="tx2"/>
                </a:solidFill>
                <a:latin typeface="Century Gothic" pitchFamily="34" charset="0"/>
              </a:rPr>
              <a:t> και συνοδευτικού κειμένου</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Προβολή κατόψεων ναών του δωρικού ρυθμού και του Παρθενώνα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Προτροπή μαθητών να εντοπίσουν ομοιότητες και διαφορές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ανάλυση της αρχιτεκτονικής μορφής του Παρθενώνα με τη βοήθεια της </a:t>
            </a:r>
            <a:r>
              <a:rPr lang="el-GR" sz="1600" dirty="0" err="1" smtClean="0">
                <a:solidFill>
                  <a:schemeClr val="tx2"/>
                </a:solidFill>
                <a:latin typeface="Century Gothic" pitchFamily="34" charset="0"/>
              </a:rPr>
              <a:t>διαδραστικής</a:t>
            </a:r>
            <a:r>
              <a:rPr lang="el-GR" sz="1600" dirty="0" smtClean="0">
                <a:solidFill>
                  <a:schemeClr val="tx2"/>
                </a:solidFill>
                <a:latin typeface="Century Gothic" pitchFamily="34" charset="0"/>
              </a:rPr>
              <a:t> εφαρμογής </a:t>
            </a:r>
            <a:r>
              <a:rPr lang="el-GR" sz="1600" b="1" i="1" dirty="0" smtClean="0">
                <a:solidFill>
                  <a:schemeClr val="tx2"/>
                </a:solidFill>
                <a:latin typeface="Century Gothic" pitchFamily="34" charset="0"/>
                <a:hlinkClick r:id="rId5"/>
              </a:rPr>
              <a:t>«Η ζωφόρος του Παρθενώνα» </a:t>
            </a:r>
            <a:r>
              <a:rPr lang="el-GR" sz="1600" dirty="0" smtClean="0">
                <a:solidFill>
                  <a:schemeClr val="tx2"/>
                </a:solidFill>
                <a:latin typeface="Century Gothic" pitchFamily="34" charset="0"/>
              </a:rPr>
              <a:t>(ενότητα ο Παρθενώνας, η αρχιτεκτονική) και προβολή του σχετικού </a:t>
            </a:r>
            <a:r>
              <a:rPr lang="en-US" sz="1600" dirty="0" smtClean="0">
                <a:solidFill>
                  <a:schemeClr val="tx2"/>
                </a:solidFill>
                <a:latin typeface="Century Gothic" pitchFamily="34" charset="0"/>
              </a:rPr>
              <a:t>video</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αρχιτεκτονική του Παρθενώνα</a:t>
            </a:r>
            <a:r>
              <a:rPr lang="el-GR" sz="1400" b="1" dirty="0" smtClean="0">
                <a:solidFill>
                  <a:schemeClr val="accent2"/>
                </a:solidFill>
                <a:latin typeface="Century Gothic" pitchFamily="34" charset="0"/>
              </a:rPr>
              <a:t>  </a:t>
            </a:r>
            <a:endParaRPr lang="el-GR" sz="14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9292"/>
            <a:ext cx="7858180" cy="1985159"/>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στην αρχαία ιστορία (αρχιτεκτονικοί ρυθμοί) και η παρατηρητικότητα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a:t>
            </a:r>
            <a:r>
              <a:rPr lang="en-US" sz="1600" dirty="0" smtClean="0">
                <a:solidFill>
                  <a:schemeClr val="tx2"/>
                </a:solidFill>
                <a:latin typeface="Century Gothic" pitchFamily="34" charset="0"/>
              </a:rPr>
              <a:t>a</a:t>
            </a:r>
            <a:r>
              <a:rPr lang="el-GR" sz="1600" dirty="0" smtClean="0">
                <a:solidFill>
                  <a:schemeClr val="tx2"/>
                </a:solidFill>
                <a:latin typeface="Century Gothic" pitchFamily="34" charset="0"/>
              </a:rPr>
              <a:t> </a:t>
            </a:r>
            <a:r>
              <a:rPr lang="el-GR" sz="1600" b="1" dirty="0" err="1" smtClean="0">
                <a:solidFill>
                  <a:schemeClr val="tx2"/>
                </a:solidFill>
                <a:latin typeface="Century Gothic" pitchFamily="34" charset="0"/>
              </a:rPr>
              <a:t>Αποθετήρι</a:t>
            </a:r>
            <a:r>
              <a:rPr lang="en-US" sz="1600" b="1" dirty="0" smtClean="0">
                <a:solidFill>
                  <a:schemeClr val="tx2"/>
                </a:solidFill>
                <a:latin typeface="Century Gothic" pitchFamily="34" charset="0"/>
              </a:rPr>
              <a:t>a</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496659"/>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2</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Ο γλυπτός διάκοσμος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3068202"/>
            <a:ext cx="7858180" cy="2308324"/>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στην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a:t>
            </a:r>
            <a:r>
              <a:rPr lang="el-GR" sz="1600" i="1" dirty="0" smtClean="0">
                <a:solidFill>
                  <a:schemeClr val="tx2"/>
                </a:solidFill>
                <a:latin typeface="Century Gothic" pitchFamily="34" charset="0"/>
              </a:rPr>
              <a:t> </a:t>
            </a:r>
            <a:r>
              <a:rPr lang="el-GR" sz="1600" b="1" dirty="0" smtClean="0">
                <a:solidFill>
                  <a:schemeClr val="tx2"/>
                </a:solidFill>
                <a:latin typeface="Century Gothic" pitchFamily="34" charset="0"/>
              </a:rPr>
              <a:t>(ενότητες ο Παρθενώνας, Γλυπτική)</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06122"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Ο γλυπτός διάκοσμος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4570482"/>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Οι μαθητές/</a:t>
            </a:r>
            <a:r>
              <a:rPr lang="el-GR" sz="1600" dirty="0" err="1" smtClean="0">
                <a:solidFill>
                  <a:schemeClr val="tx2"/>
                </a:solidFill>
                <a:latin typeface="Century Gothic" pitchFamily="34" charset="0"/>
              </a:rPr>
              <a:t>τριες</a:t>
            </a:r>
            <a:r>
              <a:rPr lang="el-GR" sz="1600" dirty="0" smtClean="0">
                <a:solidFill>
                  <a:schemeClr val="tx2"/>
                </a:solidFill>
                <a:latin typeface="Century Gothic" pitchFamily="34" charset="0"/>
              </a:rPr>
              <a:t> ανακαλύπτουν μόνοι τους με τη βοήθεια των σχετικών ενοτήτων της </a:t>
            </a:r>
            <a:r>
              <a:rPr lang="el-GR" sz="1600" dirty="0" err="1" smtClean="0">
                <a:solidFill>
                  <a:schemeClr val="tx2"/>
                </a:solidFill>
                <a:latin typeface="Century Gothic" pitchFamily="34" charset="0"/>
              </a:rPr>
              <a:t>διαδραστικής</a:t>
            </a:r>
            <a:r>
              <a:rPr lang="el-GR" sz="1600" dirty="0" smtClean="0">
                <a:solidFill>
                  <a:schemeClr val="tx2"/>
                </a:solidFill>
                <a:latin typeface="Century Gothic" pitchFamily="34" charset="0"/>
              </a:rPr>
              <a:t> εφαρμογής </a:t>
            </a:r>
            <a:r>
              <a:rPr lang="el-GR" sz="1600" b="1" i="1" dirty="0" smtClean="0">
                <a:solidFill>
                  <a:schemeClr val="tx2"/>
                </a:solidFill>
                <a:latin typeface="Century Gothic" pitchFamily="34" charset="0"/>
                <a:hlinkClick r:id="rId5"/>
              </a:rPr>
              <a:t>«Η ζωφόρος του Παρθενώνα»</a:t>
            </a:r>
            <a:r>
              <a:rPr lang="el-GR" sz="1600" i="1" dirty="0" smtClean="0">
                <a:solidFill>
                  <a:schemeClr val="tx2"/>
                </a:solidFill>
                <a:latin typeface="Century Gothic" pitchFamily="34" charset="0"/>
                <a:hlinkClick r:id="rId5"/>
              </a:rPr>
              <a:t> </a:t>
            </a:r>
            <a:r>
              <a:rPr lang="el-GR" sz="1600" dirty="0" smtClean="0">
                <a:solidFill>
                  <a:schemeClr val="tx2"/>
                </a:solidFill>
                <a:latin typeface="Century Gothic" pitchFamily="34" charset="0"/>
                <a:hlinkClick r:id="rId5"/>
              </a:rPr>
              <a:t> </a:t>
            </a:r>
            <a:r>
              <a:rPr lang="el-GR" sz="1600" dirty="0" smtClean="0">
                <a:solidFill>
                  <a:schemeClr val="tx2"/>
                </a:solidFill>
                <a:latin typeface="Century Gothic" pitchFamily="34" charset="0"/>
              </a:rPr>
              <a:t>τον πλούσιο γλυπτό διάκοσμο του ναού (πλην της ζωφόρου), τα θέματα, τη θέση τους και την προβαλλόμενη σημασία τους.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Ο/η εκπαιδευτικός θα έχει στη διάθεσή του πρόσθετο υλικό (</a:t>
            </a:r>
            <a:r>
              <a:rPr lang="en-US" sz="1600" dirty="0" err="1" smtClean="0">
                <a:solidFill>
                  <a:schemeClr val="tx2"/>
                </a:solidFill>
                <a:latin typeface="Century Gothic" pitchFamily="34" charset="0"/>
              </a:rPr>
              <a:t>powerpoint</a:t>
            </a:r>
            <a:r>
              <a:rPr lang="el-GR" sz="1600" dirty="0" smtClean="0">
                <a:solidFill>
                  <a:schemeClr val="tx2"/>
                </a:solidFill>
                <a:latin typeface="Century Gothic" pitchFamily="34" charset="0"/>
              </a:rPr>
              <a:t> και κείμενο) για τα εικονιζόμενα μυθολογικά θέματα, βασισμένο κυρίως σε υλικό από το </a:t>
            </a:r>
            <a:r>
              <a:rPr lang="el-GR" sz="1600" i="1" dirty="0" smtClean="0">
                <a:solidFill>
                  <a:schemeClr val="tx2"/>
                </a:solidFill>
                <a:latin typeface="Century Gothic" pitchFamily="34" charset="0"/>
              </a:rPr>
              <a:t>Αποθετήριο εκπαιδευτικού περιεχομένου για την Ακρόπολη </a:t>
            </a:r>
            <a:r>
              <a:rPr lang="el-GR" sz="1600" dirty="0" smtClean="0">
                <a:solidFill>
                  <a:schemeClr val="tx2"/>
                </a:solidFill>
                <a:latin typeface="Century Gothic" pitchFamily="34" charset="0"/>
              </a:rPr>
              <a:t>(αφίσες, εικόνες, φυλλάδια, βιβλία, δημοσιεύσεις)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06122"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Ο γλυπτός διάκοσμος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1985159"/>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στην αρχαία ελληνική μυθολογία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a:t>
            </a:r>
            <a:r>
              <a:rPr lang="en-US" sz="1600" dirty="0" smtClean="0">
                <a:solidFill>
                  <a:schemeClr val="tx2"/>
                </a:solidFill>
                <a:latin typeface="Century Gothic" pitchFamily="34" charset="0"/>
              </a:rPr>
              <a:t>a</a:t>
            </a:r>
            <a:r>
              <a:rPr lang="el-GR" sz="1600" dirty="0" smtClean="0">
                <a:solidFill>
                  <a:schemeClr val="tx2"/>
                </a:solidFill>
                <a:latin typeface="Century Gothic" pitchFamily="34" charset="0"/>
              </a:rPr>
              <a:t> </a:t>
            </a:r>
            <a:r>
              <a:rPr lang="el-GR" sz="1600" b="1" dirty="0" err="1" smtClean="0">
                <a:solidFill>
                  <a:schemeClr val="tx2"/>
                </a:solidFill>
                <a:latin typeface="Century Gothic" pitchFamily="34" charset="0"/>
              </a:rPr>
              <a:t>Αποθετήρι</a:t>
            </a:r>
            <a:r>
              <a:rPr lang="en-US" sz="1600" b="1" dirty="0" smtClean="0">
                <a:solidFill>
                  <a:schemeClr val="tx2"/>
                </a:solidFill>
                <a:latin typeface="Century Gothic" pitchFamily="34" charset="0"/>
              </a:rPr>
              <a:t>a</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18464"/>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3</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2409013"/>
            <a:ext cx="7858180" cy="3785652"/>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 στη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a:t>
            </a:r>
            <a:r>
              <a:rPr lang="el-GR" sz="1600" dirty="0" smtClean="0">
                <a:solidFill>
                  <a:schemeClr val="tx2"/>
                </a:solidFill>
                <a:latin typeface="Century Gothic" pitchFamily="34" charset="0"/>
              </a:rPr>
              <a:t> </a:t>
            </a:r>
            <a:r>
              <a:rPr lang="el-GR" sz="1600" b="1" dirty="0" smtClean="0">
                <a:solidFill>
                  <a:schemeClr val="tx2"/>
                </a:solidFill>
                <a:latin typeface="Century Gothic" pitchFamily="34" charset="0"/>
              </a:rPr>
              <a:t>(ενότητες Ζωφόρος και Γνωρίστε τη ζωφόρο)</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r>
              <a:rPr lang="el-GR" sz="1600" dirty="0" smtClean="0">
                <a:solidFill>
                  <a:schemeClr val="tx2"/>
                </a:solidFill>
                <a:latin typeface="Century Gothic" pitchFamily="34" charset="0"/>
              </a:rPr>
              <a:t>. </a:t>
            </a:r>
          </a:p>
          <a:p>
            <a:pPr marL="182563" indent="-4763">
              <a:lnSpc>
                <a:spcPct val="150000"/>
              </a:lnSpc>
              <a:buClr>
                <a:schemeClr val="accent2"/>
              </a:buClr>
            </a:pPr>
            <a:r>
              <a:rPr lang="el-GR" sz="1600" dirty="0" smtClean="0">
                <a:solidFill>
                  <a:schemeClr val="tx2"/>
                </a:solidFill>
                <a:latin typeface="Century Gothic" pitchFamily="34" charset="0"/>
              </a:rPr>
              <a:t>Επικουρείται από την ανηρτημένη στο </a:t>
            </a:r>
            <a:r>
              <a:rPr lang="el-GR" sz="1600" b="1" dirty="0" smtClean="0">
                <a:solidFill>
                  <a:schemeClr val="tx2"/>
                </a:solidFill>
                <a:latin typeface="Century Gothic" pitchFamily="34" charset="0"/>
              </a:rPr>
              <a:t>Εθνικό Αρχείο Διδακτορικών Διατριβών </a:t>
            </a:r>
            <a:r>
              <a:rPr lang="el-GR" sz="1600" dirty="0" smtClean="0">
                <a:solidFill>
                  <a:schemeClr val="tx2"/>
                </a:solidFill>
                <a:latin typeface="Century Gothic" pitchFamily="34" charset="0"/>
              </a:rPr>
              <a:t>διατριβή της Ε. </a:t>
            </a:r>
            <a:r>
              <a:rPr lang="el-GR" sz="1600" dirty="0" err="1" smtClean="0">
                <a:solidFill>
                  <a:schemeClr val="tx2"/>
                </a:solidFill>
                <a:latin typeface="Century Gothic" pitchFamily="34" charset="0"/>
              </a:rPr>
              <a:t>Κόρκα</a:t>
            </a:r>
            <a:r>
              <a:rPr lang="el-GR" sz="1600" dirty="0" smtClean="0">
                <a:solidFill>
                  <a:schemeClr val="tx2"/>
                </a:solidFill>
                <a:latin typeface="Century Gothic" pitchFamily="34" charset="0"/>
              </a:rPr>
              <a:t>, Το ζήτημα της επανένωσης των γλυπτών του Παρθενώνα στο πλαίσιο της νέας διεθνούς πρακτικής επιστροφής πολιτιστικών αγαθών.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6" name="5 - TextBox"/>
          <p:cNvSpPr txBox="1"/>
          <p:nvPr/>
        </p:nvSpPr>
        <p:spPr>
          <a:xfrm>
            <a:off x="928662" y="2008462"/>
            <a:ext cx="7929618" cy="92333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Απευθύνεται στους μαθητές: </a:t>
            </a:r>
          </a:p>
          <a:p>
            <a:pPr>
              <a:lnSpc>
                <a:spcPct val="150000"/>
              </a:lnSpc>
              <a:buClr>
                <a:schemeClr val="accent2"/>
              </a:buClr>
              <a:buFont typeface="Wingdings" pitchFamily="2" charset="2"/>
              <a:buChar char="§"/>
            </a:pPr>
            <a:r>
              <a:rPr lang="el-GR" b="1" dirty="0">
                <a:solidFill>
                  <a:schemeClr val="tx2"/>
                </a:solidFill>
                <a:latin typeface="Century Gothic" pitchFamily="34" charset="0"/>
              </a:rPr>
              <a:t> </a:t>
            </a:r>
            <a:r>
              <a:rPr lang="el-GR" sz="1600" dirty="0" smtClean="0">
                <a:solidFill>
                  <a:schemeClr val="tx2"/>
                </a:solidFill>
                <a:latin typeface="Century Gothic" pitchFamily="34" charset="0"/>
              </a:rPr>
              <a:t>της Α΄ τάξης Γυμνασίου</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188640"/>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3</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4201150"/>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Οι μαθητές/</a:t>
            </a:r>
            <a:r>
              <a:rPr lang="el-GR" sz="1600" dirty="0" err="1" smtClean="0">
                <a:solidFill>
                  <a:schemeClr val="tx2"/>
                </a:solidFill>
                <a:latin typeface="Century Gothic" pitchFamily="34" charset="0"/>
              </a:rPr>
              <a:t>τριες</a:t>
            </a:r>
            <a:r>
              <a:rPr lang="el-GR" sz="1600" dirty="0" smtClean="0">
                <a:solidFill>
                  <a:schemeClr val="tx2"/>
                </a:solidFill>
                <a:latin typeface="Century Gothic" pitchFamily="34" charset="0"/>
              </a:rPr>
              <a:t> ανακαλύπτουν μόνοι τους με τη βοήθεια της </a:t>
            </a:r>
            <a:r>
              <a:rPr lang="el-GR" sz="1600" dirty="0" err="1" smtClean="0">
                <a:solidFill>
                  <a:schemeClr val="tx2"/>
                </a:solidFill>
                <a:latin typeface="Century Gothic" pitchFamily="34" charset="0"/>
              </a:rPr>
              <a:t>διαδραστικής</a:t>
            </a:r>
            <a:r>
              <a:rPr lang="el-GR" sz="1600" dirty="0" smtClean="0">
                <a:solidFill>
                  <a:schemeClr val="tx2"/>
                </a:solidFill>
                <a:latin typeface="Century Gothic" pitchFamily="34" charset="0"/>
              </a:rPr>
              <a:t> εφαρμογής </a:t>
            </a:r>
            <a:r>
              <a:rPr lang="el-GR" sz="1600" b="1" i="1" dirty="0" smtClean="0">
                <a:solidFill>
                  <a:schemeClr val="tx2"/>
                </a:solidFill>
                <a:latin typeface="Century Gothic" pitchFamily="34" charset="0"/>
                <a:hlinkClick r:id="rId5"/>
              </a:rPr>
              <a:t>Η ζωφόρος του Παρθενώνα </a:t>
            </a:r>
            <a:r>
              <a:rPr lang="el-GR" sz="1600" dirty="0" smtClean="0">
                <a:solidFill>
                  <a:schemeClr val="tx2"/>
                </a:solidFill>
                <a:latin typeface="Century Gothic" pitchFamily="34" charset="0"/>
              </a:rPr>
              <a:t>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Δίνεται έμφαση στις κλεμμένες από τον λόρδο του </a:t>
            </a:r>
            <a:r>
              <a:rPr lang="el-GR" sz="1600" dirty="0" err="1" smtClean="0">
                <a:solidFill>
                  <a:schemeClr val="tx2"/>
                </a:solidFill>
                <a:latin typeface="Century Gothic" pitchFamily="34" charset="0"/>
              </a:rPr>
              <a:t>Έλγιν</a:t>
            </a:r>
            <a:r>
              <a:rPr lang="el-GR" sz="1600" dirty="0" smtClean="0">
                <a:solidFill>
                  <a:schemeClr val="tx2"/>
                </a:solidFill>
                <a:latin typeface="Century Gothic" pitchFamily="34" charset="0"/>
              </a:rPr>
              <a:t> πλάκες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και πώς η απώλειά τους τραυματίζει την κατανόηση του μνημείου</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Ο/η εκπαιδευτικός θα έχει στη διάθεσή του πρόσθετο υλικό (</a:t>
            </a:r>
            <a:r>
              <a:rPr lang="en-US" sz="1600" dirty="0" err="1" smtClean="0">
                <a:solidFill>
                  <a:schemeClr val="tx2"/>
                </a:solidFill>
                <a:latin typeface="Century Gothic" pitchFamily="34" charset="0"/>
              </a:rPr>
              <a:t>powerpoint</a:t>
            </a:r>
            <a:r>
              <a:rPr lang="el-GR" sz="1600" dirty="0" smtClean="0">
                <a:solidFill>
                  <a:schemeClr val="tx2"/>
                </a:solidFill>
                <a:latin typeface="Century Gothic" pitchFamily="34" charset="0"/>
              </a:rPr>
              <a:t> και κείμενο) για τα εικονιζόμενα μυθολογικά θέματα, βασισμένο κυρίως σε υλικό από το </a:t>
            </a:r>
            <a:r>
              <a:rPr lang="el-GR" sz="1600" i="1" dirty="0" smtClean="0">
                <a:solidFill>
                  <a:schemeClr val="tx2"/>
                </a:solidFill>
                <a:latin typeface="Century Gothic" pitchFamily="34" charset="0"/>
              </a:rPr>
              <a:t>Αποθετήριο εκπαιδευτικού περιεχομένου για την Ακρόπολη </a:t>
            </a:r>
            <a:r>
              <a:rPr lang="el-GR" sz="1600" dirty="0" smtClean="0">
                <a:solidFill>
                  <a:schemeClr val="tx2"/>
                </a:solidFill>
                <a:latin typeface="Century Gothic" pitchFamily="34" charset="0"/>
              </a:rPr>
              <a:t>(αφίσες, εικόνες, φυλλάδια, βιβλία, δημοσιεύσεις)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188640"/>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3</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8534"/>
            <a:ext cx="7858180" cy="3093154"/>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στην αρχαία ελληνική ιστορία και η παρατηρητικότητα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Τυπική γραπτή 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a:t>
            </a:r>
            <a:r>
              <a:rPr lang="en-US" sz="1600" dirty="0" smtClean="0">
                <a:solidFill>
                  <a:schemeClr val="tx2"/>
                </a:solidFill>
                <a:latin typeface="Century Gothic" pitchFamily="34" charset="0"/>
              </a:rPr>
              <a:t>a</a:t>
            </a:r>
            <a:r>
              <a:rPr lang="el-GR" sz="1600" dirty="0" smtClean="0">
                <a:solidFill>
                  <a:schemeClr val="tx2"/>
                </a:solidFill>
                <a:latin typeface="Century Gothic" pitchFamily="34" charset="0"/>
              </a:rPr>
              <a:t> </a:t>
            </a:r>
            <a:r>
              <a:rPr lang="el-GR" sz="1600" b="1" dirty="0" err="1" smtClean="0">
                <a:solidFill>
                  <a:schemeClr val="tx2"/>
                </a:solidFill>
                <a:latin typeface="Century Gothic" pitchFamily="34" charset="0"/>
              </a:rPr>
              <a:t>Αποθετήρι</a:t>
            </a:r>
            <a:r>
              <a:rPr lang="en-US" sz="1600" b="1" dirty="0" smtClean="0">
                <a:solidFill>
                  <a:schemeClr val="tx2"/>
                </a:solidFill>
                <a:latin typeface="Century Gothic" pitchFamily="34" charset="0"/>
              </a:rPr>
              <a:t>a</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(π.χ. σχέδια και ερωτήσεις από το φυλλάδιο </a:t>
            </a:r>
            <a:r>
              <a:rPr lang="el-GR" sz="1600" i="1" dirty="0" smtClean="0">
                <a:solidFill>
                  <a:schemeClr val="tx2"/>
                </a:solidFill>
                <a:latin typeface="Century Gothic" pitchFamily="34" charset="0"/>
                <a:hlinkClick r:id="rId5"/>
              </a:rPr>
              <a:t>28η </a:t>
            </a:r>
            <a:r>
              <a:rPr lang="el-GR" sz="1600" i="1" dirty="0" err="1" smtClean="0">
                <a:solidFill>
                  <a:schemeClr val="tx2"/>
                </a:solidFill>
                <a:latin typeface="Century Gothic" pitchFamily="34" charset="0"/>
                <a:hlinkClick r:id="rId5"/>
              </a:rPr>
              <a:t>Εκατομβαιώνος</a:t>
            </a:r>
            <a:r>
              <a:rPr lang="el-GR" sz="1600" i="1" dirty="0" smtClean="0">
                <a:solidFill>
                  <a:schemeClr val="tx2"/>
                </a:solidFill>
                <a:latin typeface="Century Gothic" pitchFamily="34" charset="0"/>
                <a:hlinkClick r:id="rId5"/>
              </a:rPr>
              <a:t>. Μια μέρα με τη ζωφόρο του Παρθενώνα</a:t>
            </a:r>
            <a:r>
              <a:rPr lang="el-GR" sz="1600" dirty="0" smtClean="0">
                <a:solidFill>
                  <a:schemeClr val="tx2"/>
                </a:solidFill>
                <a:latin typeface="Century Gothic" pitchFamily="34" charset="0"/>
              </a:rPr>
              <a:t>)</a:t>
            </a: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496659"/>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4</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Παρθενώνας: ναός ή σύμβολο της πόλης;</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3068202"/>
            <a:ext cx="7858180" cy="1938992"/>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στη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 (ενότητα Ζωφόρος)</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6564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4</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Παρθενώνας: ναός ή σύμβολο της πόλης;</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9292"/>
            <a:ext cx="7858180" cy="4016484"/>
          </a:xfrm>
          <a:prstGeom prst="rect">
            <a:avLst/>
          </a:prstGeom>
          <a:noFill/>
        </p:spPr>
        <p:txBody>
          <a:bodyPr wrap="square" rtlCol="0">
            <a:spAutoFit/>
          </a:bodyPr>
          <a:lstStyle/>
          <a:p>
            <a:pPr marL="182563" indent="-182563">
              <a:lnSpc>
                <a:spcPct val="150000"/>
              </a:lnSpc>
              <a:buClr>
                <a:schemeClr val="accent2"/>
              </a:buClr>
            </a:pPr>
            <a:r>
              <a:rPr lang="el-GR" sz="1600"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Έχει συμπερασματικό χαρακτήρα</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Παρουσίαση από τον/την εκπαιδευτικό των ενοτήτων </a:t>
            </a:r>
            <a:r>
              <a:rPr lang="el-GR" sz="1400" b="1" i="1" dirty="0" smtClean="0">
                <a:solidFill>
                  <a:schemeClr val="tx2"/>
                </a:solidFill>
                <a:latin typeface="Century Gothic" pitchFamily="34" charset="0"/>
                <a:hlinkClick r:id="rId5"/>
              </a:rPr>
              <a:t>Το θέμα της ζωφόρου-Τα Παναθήναια</a:t>
            </a:r>
            <a:r>
              <a:rPr lang="el-GR" sz="1400" b="1" dirty="0" smtClean="0">
                <a:solidFill>
                  <a:schemeClr val="tx2"/>
                </a:solidFill>
                <a:latin typeface="Century Gothic" pitchFamily="34" charset="0"/>
                <a:hlinkClick r:id="rId5"/>
              </a:rPr>
              <a:t> </a:t>
            </a:r>
            <a:r>
              <a:rPr lang="el-GR" sz="1400" dirty="0" smtClean="0">
                <a:solidFill>
                  <a:schemeClr val="tx2"/>
                </a:solidFill>
                <a:latin typeface="Century Gothic" pitchFamily="34" charset="0"/>
              </a:rPr>
              <a:t>και</a:t>
            </a:r>
            <a:r>
              <a:rPr lang="el-GR" sz="1400" b="1" dirty="0" smtClean="0">
                <a:solidFill>
                  <a:schemeClr val="tx2"/>
                </a:solidFill>
                <a:latin typeface="Century Gothic" pitchFamily="34" charset="0"/>
              </a:rPr>
              <a:t> </a:t>
            </a:r>
            <a:r>
              <a:rPr lang="el-GR" sz="1400" b="1" i="1" dirty="0" smtClean="0">
                <a:solidFill>
                  <a:schemeClr val="tx2"/>
                </a:solidFill>
                <a:latin typeface="Century Gothic" pitchFamily="34" charset="0"/>
                <a:hlinkClick r:id="rId5"/>
              </a:rPr>
              <a:t>Ερμηνευτικές θεωρίες</a:t>
            </a:r>
            <a:r>
              <a:rPr lang="el-GR" sz="1400" dirty="0" smtClean="0">
                <a:solidFill>
                  <a:schemeClr val="tx2"/>
                </a:solidFill>
                <a:latin typeface="Century Gothic" pitchFamily="34" charset="0"/>
              </a:rPr>
              <a:t> από την εφαρμογή </a:t>
            </a:r>
            <a:r>
              <a:rPr lang="el-GR" sz="1400" i="1" dirty="0" smtClean="0">
                <a:solidFill>
                  <a:schemeClr val="tx2"/>
                </a:solidFill>
                <a:latin typeface="Century Gothic" pitchFamily="34" charset="0"/>
              </a:rPr>
              <a:t>«Η ζωφόρος του Παρθενώνα»</a:t>
            </a:r>
            <a:r>
              <a:rPr lang="en-US" sz="1400" i="1" dirty="0" smtClean="0">
                <a:solidFill>
                  <a:schemeClr val="tx2"/>
                </a:solidFill>
                <a:latin typeface="Century Gothic" pitchFamily="34" charset="0"/>
              </a:rPr>
              <a:t> </a:t>
            </a:r>
            <a:r>
              <a:rPr lang="en-US" sz="1400" dirty="0" smtClean="0">
                <a:solidFill>
                  <a:schemeClr val="tx2"/>
                </a:solidFill>
                <a:latin typeface="Century Gothic" pitchFamily="34" charset="0"/>
              </a:rPr>
              <a:t> </a:t>
            </a:r>
            <a:r>
              <a:rPr lang="el-GR" sz="1400" dirty="0" smtClean="0">
                <a:solidFill>
                  <a:schemeClr val="tx2"/>
                </a:solidFill>
                <a:latin typeface="Century Gothic" pitchFamily="34" charset="0"/>
              </a:rPr>
              <a:t>με πιθανή παροχή από πλευράς μας συμπληρωματικού υλικού</a:t>
            </a:r>
            <a:endParaRPr lang="en-US" sz="14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Συζήτηση σχετική με τις χρήσεις και τους συμβολισμούς του Παρθενώνα –θα παρασχεθεί στον/στην εκπαιδευτικό προτεινόμενο υλικό από τα αποθετήρια ΕΚΤ που θα συνθέσει ο ίδιος και </a:t>
            </a:r>
            <a:r>
              <a:rPr lang="en-US" sz="1400" dirty="0" err="1" smtClean="0">
                <a:solidFill>
                  <a:schemeClr val="tx2"/>
                </a:solidFill>
                <a:latin typeface="Century Gothic" pitchFamily="34" charset="0"/>
              </a:rPr>
              <a:t>Powerpoint</a:t>
            </a:r>
            <a:r>
              <a:rPr lang="el-GR" sz="1400" dirty="0" smtClean="0">
                <a:solidFill>
                  <a:schemeClr val="tx2"/>
                </a:solidFill>
                <a:latin typeface="Century Gothic" pitchFamily="34" charset="0"/>
              </a:rPr>
              <a:t> με σύντομο συνοδευτικό κείμενο </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Επιλογή από κάθε μαθητή/</a:t>
            </a:r>
            <a:r>
              <a:rPr lang="el-GR" sz="1400" dirty="0" err="1" smtClean="0">
                <a:solidFill>
                  <a:schemeClr val="tx2"/>
                </a:solidFill>
                <a:latin typeface="Century Gothic" pitchFamily="34" charset="0"/>
              </a:rPr>
              <a:t>τρια</a:t>
            </a:r>
            <a:r>
              <a:rPr lang="el-GR" sz="1400" dirty="0" smtClean="0">
                <a:solidFill>
                  <a:schemeClr val="tx2"/>
                </a:solidFill>
                <a:latin typeface="Century Gothic" pitchFamily="34" charset="0"/>
              </a:rPr>
              <a:t> μιας εφαρμογής από την ενότητα </a:t>
            </a:r>
            <a:r>
              <a:rPr lang="el-GR" sz="1400" b="1" i="1" dirty="0" smtClean="0">
                <a:solidFill>
                  <a:schemeClr val="tx2"/>
                </a:solidFill>
                <a:latin typeface="Century Gothic" pitchFamily="34" charset="0"/>
                <a:hlinkClick r:id="rId5"/>
              </a:rPr>
              <a:t>Παίξε με τη ζωφόρο</a:t>
            </a:r>
            <a:r>
              <a:rPr lang="el-GR" sz="1400" i="1" dirty="0" smtClean="0">
                <a:solidFill>
                  <a:schemeClr val="tx2"/>
                </a:solidFill>
                <a:latin typeface="Century Gothic" pitchFamily="34" charset="0"/>
                <a:hlinkClick r:id="rId5"/>
              </a:rPr>
              <a:t> </a:t>
            </a:r>
            <a:r>
              <a:rPr lang="el-GR" sz="1400" dirty="0" smtClean="0">
                <a:solidFill>
                  <a:schemeClr val="tx2"/>
                </a:solidFill>
                <a:latin typeface="Century Gothic" pitchFamily="34" charset="0"/>
              </a:rPr>
              <a:t>της εφαρμογής </a:t>
            </a:r>
            <a:r>
              <a:rPr lang="el-GR" sz="1400" i="1" dirty="0" smtClean="0">
                <a:solidFill>
                  <a:schemeClr val="tx2"/>
                </a:solidFill>
                <a:latin typeface="Century Gothic" pitchFamily="34" charset="0"/>
              </a:rPr>
              <a:t>«Η ζωφόρος του Παρθενώνα»</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Θέματα για ανάλυση / ανάπτυξη στο σπίτι υπό τη μορφή </a:t>
            </a:r>
            <a:r>
              <a:rPr lang="en-US" sz="1400" dirty="0" smtClean="0">
                <a:solidFill>
                  <a:schemeClr val="tx2"/>
                </a:solidFill>
                <a:latin typeface="Century Gothic" pitchFamily="34" charset="0"/>
              </a:rPr>
              <a:t>poster</a:t>
            </a:r>
            <a:r>
              <a:rPr lang="el-GR" sz="1400" dirty="0" smtClean="0">
                <a:solidFill>
                  <a:schemeClr val="tx2"/>
                </a:solidFill>
                <a:latin typeface="Century Gothic" pitchFamily="34" charset="0"/>
              </a:rPr>
              <a:t> </a:t>
            </a:r>
          </a:p>
          <a:p>
            <a:pPr marL="182563" indent="-4763">
              <a:lnSpc>
                <a:spcPct val="150000"/>
              </a:lnSpc>
              <a:buClr>
                <a:schemeClr val="accent2"/>
              </a:buClr>
            </a:pPr>
            <a:r>
              <a:rPr lang="el-GR" sz="1400" dirty="0" smtClean="0">
                <a:solidFill>
                  <a:schemeClr val="tx2"/>
                </a:solidFill>
                <a:latin typeface="Century Gothic" pitchFamily="34" charset="0"/>
              </a:rPr>
              <a:t>για την προετοιμασία της καταληκτικής δραστηριότητα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188640"/>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3</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8534"/>
            <a:ext cx="7858180" cy="235449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ιστορικές γνώσεις, η συνθετική </a:t>
            </a:r>
          </a:p>
          <a:p>
            <a:pPr marL="182563" indent="-4763">
              <a:lnSpc>
                <a:spcPct val="150000"/>
              </a:lnSpc>
              <a:buClr>
                <a:schemeClr val="accent2"/>
              </a:buClr>
            </a:pPr>
            <a:r>
              <a:rPr lang="el-GR" sz="1600" dirty="0" smtClean="0">
                <a:solidFill>
                  <a:schemeClr val="tx2"/>
                </a:solidFill>
                <a:latin typeface="Century Gothic" pitchFamily="34" charset="0"/>
              </a:rPr>
              <a:t>και η αναλυτική ικανότητα, η μνήμη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a:t>
            </a:r>
            <a:r>
              <a:rPr lang="en-US" sz="1600" dirty="0" smtClean="0">
                <a:solidFill>
                  <a:schemeClr val="tx2"/>
                </a:solidFill>
                <a:latin typeface="Century Gothic" pitchFamily="34" charset="0"/>
              </a:rPr>
              <a:t>a</a:t>
            </a:r>
            <a:r>
              <a:rPr lang="el-GR" sz="1600" dirty="0" smtClean="0">
                <a:solidFill>
                  <a:schemeClr val="tx2"/>
                </a:solidFill>
                <a:latin typeface="Century Gothic" pitchFamily="34" charset="0"/>
              </a:rPr>
              <a:t> </a:t>
            </a:r>
            <a:r>
              <a:rPr lang="el-GR" sz="1600" b="1" dirty="0" err="1" smtClean="0">
                <a:solidFill>
                  <a:schemeClr val="tx2"/>
                </a:solidFill>
                <a:latin typeface="Century Gothic" pitchFamily="34" charset="0"/>
              </a:rPr>
              <a:t>Αποθετήρι</a:t>
            </a:r>
            <a:r>
              <a:rPr lang="en-US" sz="1600" b="1" dirty="0" smtClean="0">
                <a:solidFill>
                  <a:schemeClr val="tx2"/>
                </a:solidFill>
                <a:latin typeface="Century Gothic" pitchFamily="34" charset="0"/>
              </a:rPr>
              <a:t>a</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496659"/>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Καταληκτική Δραστηριότητα (προαιρετική):</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3068202"/>
            <a:ext cx="7858180" cy="1938992"/>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Αίθουσα Εκδηλώσεων ή σε άλλον κοινόχρηστο χώρο </a:t>
            </a:r>
          </a:p>
          <a:p>
            <a:pPr marL="182563" indent="-4763">
              <a:lnSpc>
                <a:spcPct val="150000"/>
              </a:lnSpc>
              <a:buClr>
                <a:schemeClr val="accent2"/>
              </a:buClr>
            </a:pPr>
            <a:r>
              <a:rPr lang="el-GR" sz="1600" dirty="0" smtClean="0">
                <a:solidFill>
                  <a:schemeClr val="tx2"/>
                </a:solidFill>
                <a:latin typeface="Century Gothic" pitchFamily="34" charset="0"/>
              </a:rPr>
              <a:t>του σχολείου </a:t>
            </a:r>
          </a:p>
          <a:p>
            <a:pPr marL="177800" indent="-177800">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Προτείνεται να είναι ανοικτή για το κοινό –τουλάχιστον για τους γονείς</a:t>
            </a:r>
          </a:p>
          <a:p>
            <a:pPr marL="177800">
              <a:lnSpc>
                <a:spcPct val="150000"/>
              </a:lnSpc>
              <a:buClr>
                <a:schemeClr val="accent2"/>
              </a:buClr>
            </a:pPr>
            <a:r>
              <a:rPr lang="el-GR" sz="1600" dirty="0" smtClean="0">
                <a:solidFill>
                  <a:schemeClr val="tx2"/>
                </a:solidFill>
                <a:latin typeface="Century Gothic" pitchFamily="34" charset="0"/>
              </a:rPr>
              <a:t>και τους οικείους των μαθητών</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Εκτός διδακτικού ωραρίου</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235382"/>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Καταληκτική Δραστηριότητα (προαιρετική):</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994064"/>
            <a:ext cx="7858180" cy="1615827"/>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Θέμα: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Η παρουσίαση μιας έκθεσης </a:t>
            </a:r>
            <a:r>
              <a:rPr lang="en-US" sz="1600" dirty="0" smtClean="0">
                <a:solidFill>
                  <a:schemeClr val="tx2"/>
                </a:solidFill>
                <a:latin typeface="Century Gothic" pitchFamily="34" charset="0"/>
              </a:rPr>
              <a:t>posters</a:t>
            </a:r>
            <a:r>
              <a:rPr lang="el-GR" sz="1600" dirty="0" smtClean="0">
                <a:solidFill>
                  <a:schemeClr val="tx2"/>
                </a:solidFill>
                <a:latin typeface="Century Gothic" pitchFamily="34" charset="0"/>
              </a:rPr>
              <a:t> με τα θέματα που ανέλαβαν </a:t>
            </a:r>
          </a:p>
          <a:p>
            <a:pPr marL="182563" indent="-4763">
              <a:lnSpc>
                <a:spcPct val="150000"/>
              </a:lnSpc>
              <a:buClr>
                <a:schemeClr val="accent2"/>
              </a:buClr>
            </a:pPr>
            <a:r>
              <a:rPr lang="el-GR" sz="1600" dirty="0" smtClean="0">
                <a:solidFill>
                  <a:schemeClr val="tx2"/>
                </a:solidFill>
                <a:latin typeface="Century Gothic" pitchFamily="34" charset="0"/>
              </a:rPr>
              <a:t>ατομικά ή σε ομάδες των δύο ατόμων οι μαθητές/</a:t>
            </a:r>
            <a:r>
              <a:rPr lang="el-GR" sz="1600" dirty="0" err="1" smtClean="0">
                <a:solidFill>
                  <a:schemeClr val="tx2"/>
                </a:solidFill>
                <a:latin typeface="Century Gothic" pitchFamily="34" charset="0"/>
              </a:rPr>
              <a:t>τριες</a:t>
            </a:r>
            <a:r>
              <a:rPr lang="el-GR" sz="1600" dirty="0" smtClean="0">
                <a:solidFill>
                  <a:schemeClr val="tx2"/>
                </a:solidFill>
                <a:latin typeface="Century Gothic" pitchFamily="34" charset="0"/>
              </a:rPr>
              <a:t> </a:t>
            </a:r>
          </a:p>
          <a:p>
            <a:pPr marL="182563" indent="-4763">
              <a:lnSpc>
                <a:spcPct val="150000"/>
              </a:lnSpc>
              <a:buClr>
                <a:schemeClr val="accent2"/>
              </a:buClr>
            </a:pPr>
            <a:r>
              <a:rPr lang="el-GR" sz="1600" dirty="0" smtClean="0">
                <a:solidFill>
                  <a:schemeClr val="tx2"/>
                </a:solidFill>
                <a:latin typeface="Century Gothic" pitchFamily="34" charset="0"/>
              </a:rPr>
              <a:t>στο τέλος των προηγούμενων, υποχρεωτικών, δραστηριοτήτων</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235382"/>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Καταληκτική Δραστηριότητα (προαιρετική):</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406265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Στο </a:t>
            </a:r>
            <a:r>
              <a:rPr lang="el-GR" sz="1400" b="1" dirty="0" err="1" smtClean="0">
                <a:solidFill>
                  <a:schemeClr val="tx2"/>
                </a:solidFill>
                <a:latin typeface="Century Gothic" pitchFamily="34" charset="0"/>
              </a:rPr>
              <a:t>α΄</a:t>
            </a:r>
            <a:r>
              <a:rPr lang="el-GR" sz="1400" b="1" dirty="0" smtClean="0">
                <a:solidFill>
                  <a:schemeClr val="tx2"/>
                </a:solidFill>
                <a:latin typeface="Century Gothic" pitchFamily="34" charset="0"/>
              </a:rPr>
              <a:t> μέρος </a:t>
            </a:r>
            <a:r>
              <a:rPr lang="el-GR" sz="1400" dirty="0" smtClean="0">
                <a:solidFill>
                  <a:schemeClr val="tx2"/>
                </a:solidFill>
                <a:latin typeface="Century Gothic" pitchFamily="34" charset="0"/>
              </a:rPr>
              <a:t>κάθε μαθητής/</a:t>
            </a:r>
            <a:r>
              <a:rPr lang="el-GR" sz="1400" dirty="0" err="1" smtClean="0">
                <a:solidFill>
                  <a:schemeClr val="tx2"/>
                </a:solidFill>
                <a:latin typeface="Century Gothic" pitchFamily="34" charset="0"/>
              </a:rPr>
              <a:t>τρια</a:t>
            </a:r>
            <a:r>
              <a:rPr lang="el-GR" sz="1400" dirty="0" smtClean="0">
                <a:solidFill>
                  <a:schemeClr val="tx2"/>
                </a:solidFill>
                <a:latin typeface="Century Gothic" pitchFamily="34" charset="0"/>
              </a:rPr>
              <a:t> ή ομάδα παρουσιάζει προφορικά </a:t>
            </a:r>
          </a:p>
          <a:p>
            <a:pPr marL="182563" indent="-4763">
              <a:lnSpc>
                <a:spcPct val="150000"/>
              </a:lnSpc>
              <a:buClr>
                <a:schemeClr val="accent2"/>
              </a:buClr>
            </a:pPr>
            <a:r>
              <a:rPr lang="el-GR" sz="1400" dirty="0" smtClean="0">
                <a:solidFill>
                  <a:schemeClr val="tx2"/>
                </a:solidFill>
                <a:latin typeface="Century Gothic" pitchFamily="34" charset="0"/>
              </a:rPr>
              <a:t>και με συντομία με τη συνδρομή παρουσίασης </a:t>
            </a:r>
            <a:r>
              <a:rPr lang="en-US" sz="1400" dirty="0" err="1" smtClean="0">
                <a:solidFill>
                  <a:schemeClr val="tx2"/>
                </a:solidFill>
                <a:latin typeface="Century Gothic" pitchFamily="34" charset="0"/>
              </a:rPr>
              <a:t>Powerpoint</a:t>
            </a:r>
            <a:r>
              <a:rPr lang="el-GR" sz="1400" dirty="0" smtClean="0">
                <a:solidFill>
                  <a:schemeClr val="tx2"/>
                </a:solidFill>
                <a:latin typeface="Century Gothic" pitchFamily="34" charset="0"/>
              </a:rPr>
              <a:t> το θέμα που ανέλαβε</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Στο </a:t>
            </a:r>
            <a:r>
              <a:rPr lang="el-GR" sz="1400" b="1" dirty="0" err="1" smtClean="0">
                <a:solidFill>
                  <a:schemeClr val="tx2"/>
                </a:solidFill>
                <a:latin typeface="Century Gothic" pitchFamily="34" charset="0"/>
              </a:rPr>
              <a:t>β΄</a:t>
            </a:r>
            <a:r>
              <a:rPr lang="el-GR" sz="1400" b="1" dirty="0" smtClean="0">
                <a:solidFill>
                  <a:schemeClr val="tx2"/>
                </a:solidFill>
                <a:latin typeface="Century Gothic" pitchFamily="34" charset="0"/>
              </a:rPr>
              <a:t> μέρος </a:t>
            </a:r>
            <a:r>
              <a:rPr lang="el-GR" sz="1400" dirty="0" smtClean="0">
                <a:solidFill>
                  <a:schemeClr val="tx2"/>
                </a:solidFill>
                <a:latin typeface="Century Gothic" pitchFamily="34" charset="0"/>
              </a:rPr>
              <a:t>οι επισκέπτες ξεναγούνται από τους δημιουργούς των </a:t>
            </a:r>
            <a:r>
              <a:rPr lang="en-US" sz="1400" dirty="0" smtClean="0">
                <a:solidFill>
                  <a:schemeClr val="tx2"/>
                </a:solidFill>
                <a:latin typeface="Century Gothic" pitchFamily="34" charset="0"/>
              </a:rPr>
              <a:t>posters</a:t>
            </a:r>
            <a:r>
              <a:rPr lang="el-GR" sz="1400" dirty="0" smtClean="0">
                <a:solidFill>
                  <a:schemeClr val="tx2"/>
                </a:solidFill>
                <a:latin typeface="Century Gothic" pitchFamily="34" charset="0"/>
              </a:rPr>
              <a:t> στις εργασίες τους</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Εάν η υλικοτεχνική υποδομή του σχολείου το επιτρέπει, προβάλλεται κάποιο από τα </a:t>
            </a:r>
            <a:r>
              <a:rPr lang="en-US" sz="1400" dirty="0" smtClean="0">
                <a:solidFill>
                  <a:schemeClr val="tx2"/>
                </a:solidFill>
                <a:latin typeface="Century Gothic" pitchFamily="34" charset="0"/>
              </a:rPr>
              <a:t>video</a:t>
            </a:r>
            <a:r>
              <a:rPr lang="el-GR" sz="1400" dirty="0" smtClean="0">
                <a:solidFill>
                  <a:schemeClr val="tx2"/>
                </a:solidFill>
                <a:latin typeface="Century Gothic" pitchFamily="34" charset="0"/>
              </a:rPr>
              <a:t> του </a:t>
            </a:r>
            <a:r>
              <a:rPr lang="el-GR" sz="1400" i="1" dirty="0" smtClean="0">
                <a:solidFill>
                  <a:schemeClr val="tx2"/>
                </a:solidFill>
                <a:latin typeface="Century Gothic" pitchFamily="34" charset="0"/>
              </a:rPr>
              <a:t>Αποθετηρίου εκπαιδευτικού περιεχομένου για την Ακρόπολη</a:t>
            </a:r>
            <a:r>
              <a:rPr lang="el-GR" sz="1400" dirty="0" smtClean="0">
                <a:solidFill>
                  <a:schemeClr val="tx2"/>
                </a:solidFill>
                <a:latin typeface="Century Gothic" pitchFamily="34" charset="0"/>
              </a:rPr>
              <a:t> και το παρακολουθούν όσοι επισκέπτες επιθυμούν </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Σε </a:t>
            </a:r>
            <a:r>
              <a:rPr lang="en-US" sz="1400" dirty="0" smtClean="0">
                <a:solidFill>
                  <a:schemeClr val="tx2"/>
                </a:solidFill>
                <a:latin typeface="Century Gothic" pitchFamily="34" charset="0"/>
              </a:rPr>
              <a:t>laptops</a:t>
            </a:r>
            <a:r>
              <a:rPr lang="el-GR" sz="1400" dirty="0" smtClean="0">
                <a:solidFill>
                  <a:schemeClr val="tx2"/>
                </a:solidFill>
                <a:latin typeface="Century Gothic" pitchFamily="34" charset="0"/>
              </a:rPr>
              <a:t> ή </a:t>
            </a:r>
            <a:r>
              <a:rPr lang="en-US" sz="1400" dirty="0" smtClean="0">
                <a:solidFill>
                  <a:schemeClr val="tx2"/>
                </a:solidFill>
                <a:latin typeface="Century Gothic" pitchFamily="34" charset="0"/>
              </a:rPr>
              <a:t>tablets</a:t>
            </a:r>
            <a:r>
              <a:rPr lang="el-GR" sz="1400" dirty="0" smtClean="0">
                <a:solidFill>
                  <a:schemeClr val="tx2"/>
                </a:solidFill>
                <a:latin typeface="Century Gothic" pitchFamily="34" charset="0"/>
              </a:rPr>
              <a:t> των μαθητών πραγματοποιείται επίδειξη στο κοινό των πολλών και ποικίλων </a:t>
            </a:r>
            <a:r>
              <a:rPr lang="el-GR" sz="1400" dirty="0" err="1" smtClean="0">
                <a:solidFill>
                  <a:schemeClr val="tx2"/>
                </a:solidFill>
                <a:latin typeface="Century Gothic" pitchFamily="34" charset="0"/>
              </a:rPr>
              <a:t>διαδραστικών</a:t>
            </a:r>
            <a:r>
              <a:rPr lang="el-GR" sz="1400" dirty="0" smtClean="0">
                <a:solidFill>
                  <a:schemeClr val="tx2"/>
                </a:solidFill>
                <a:latin typeface="Century Gothic" pitchFamily="34" charset="0"/>
              </a:rPr>
              <a:t> εφαρμογών για την Ακρόπολη στα αποθετήρια του ΕΚΤ</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Τα </a:t>
            </a:r>
            <a:r>
              <a:rPr lang="en-US" sz="1400" dirty="0" smtClean="0">
                <a:solidFill>
                  <a:schemeClr val="tx2"/>
                </a:solidFill>
                <a:latin typeface="Century Gothic" pitchFamily="34" charset="0"/>
              </a:rPr>
              <a:t>posters</a:t>
            </a:r>
            <a:r>
              <a:rPr lang="el-GR" sz="1400" dirty="0" smtClean="0">
                <a:solidFill>
                  <a:schemeClr val="tx2"/>
                </a:solidFill>
                <a:latin typeface="Century Gothic" pitchFamily="34" charset="0"/>
              </a:rPr>
              <a:t> παραμένουν ανηρτημένα για κάποιο διάστημα, για να μελετούν και οι υπόλοιποι μαθητές του σχολείου</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235382"/>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Καταληκτική Δραστηριότητα (προαιρετική):</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19651"/>
            <a:ext cx="7858180" cy="235449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Οφέλη:</a:t>
            </a:r>
          </a:p>
          <a:p>
            <a:pPr marL="177800" lvl="0" indent="-177800">
              <a:lnSpc>
                <a:spcPct val="150000"/>
              </a:lnSpc>
              <a:buClr>
                <a:schemeClr val="accent2"/>
              </a:buClr>
              <a:buFont typeface="Wingdings" pitchFamily="2" charset="2"/>
              <a:buChar char="§"/>
            </a:pPr>
            <a:r>
              <a:rPr lang="el-GR" sz="1600" dirty="0" smtClean="0">
                <a:solidFill>
                  <a:schemeClr val="tx2"/>
                </a:solidFill>
                <a:latin typeface="Century Gothic" pitchFamily="34" charset="0"/>
              </a:rPr>
              <a:t>Επιβραβεύει τους μαθητές για την προσπάθειά τους </a:t>
            </a:r>
          </a:p>
          <a:p>
            <a:pPr marL="177800" lvl="0">
              <a:lnSpc>
                <a:spcPct val="150000"/>
              </a:lnSpc>
              <a:buClr>
                <a:schemeClr val="accent2"/>
              </a:buClr>
            </a:pPr>
            <a:r>
              <a:rPr lang="el-GR" sz="1600" dirty="0" smtClean="0">
                <a:solidFill>
                  <a:schemeClr val="tx2"/>
                </a:solidFill>
                <a:latin typeface="Century Gothic" pitchFamily="34" charset="0"/>
              </a:rPr>
              <a:t>μέσω της προβολής των εργασιών τους σε ευρύτερο της σχολικής τάξης κοινό</a:t>
            </a:r>
          </a:p>
          <a:p>
            <a:pPr marL="177800" indent="-177800">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Συμβάλλει στην ουσιαστική διάδοση και γνωστοποίηση των αποθετηρίων </a:t>
            </a:r>
          </a:p>
          <a:p>
            <a:pPr marL="177800">
              <a:lnSpc>
                <a:spcPct val="150000"/>
              </a:lnSpc>
              <a:buClr>
                <a:schemeClr val="accent2"/>
              </a:buClr>
            </a:pPr>
            <a:r>
              <a:rPr lang="el-GR" sz="1600" dirty="0" smtClean="0">
                <a:solidFill>
                  <a:schemeClr val="tx2"/>
                </a:solidFill>
                <a:latin typeface="Century Gothic" pitchFamily="34" charset="0"/>
              </a:rPr>
              <a:t>του Εθνικού Κέντρου Τεκμηρίωσης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1923604"/>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Επέκταση του σεναρίου: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pPr>
            <a:r>
              <a:rPr lang="el-GR" sz="1600" b="1" dirty="0" smtClean="0">
                <a:solidFill>
                  <a:schemeClr val="accent2"/>
                </a:solidFill>
                <a:latin typeface="Century Gothic" pitchFamily="34" charset="0"/>
              </a:rPr>
              <a:t>Α. </a:t>
            </a:r>
            <a:r>
              <a:rPr lang="el-GR" sz="1600" dirty="0" smtClean="0">
                <a:solidFill>
                  <a:schemeClr val="tx2"/>
                </a:solidFill>
                <a:latin typeface="Century Gothic" pitchFamily="34" charset="0"/>
              </a:rPr>
              <a:t>Οι εργασίες αναστήλωσης των μνημείων της Ακρόπολης</a:t>
            </a:r>
          </a:p>
          <a:p>
            <a:pPr marL="182563" indent="-182563">
              <a:lnSpc>
                <a:spcPct val="150000"/>
              </a:lnSpc>
              <a:buClr>
                <a:schemeClr val="accent2"/>
              </a:buClr>
            </a:pPr>
            <a:r>
              <a:rPr lang="el-GR" sz="1600" b="1" dirty="0" smtClean="0">
                <a:solidFill>
                  <a:schemeClr val="accent2"/>
                </a:solidFill>
                <a:latin typeface="Century Gothic" pitchFamily="34" charset="0"/>
              </a:rPr>
              <a:t>Β.</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Προστασία της πολιτιστικής κληρονομιάς και το ελληνικό αίτημα επιστροφής των γλυπτών της Ακρόπολης</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8" name="7 - TextBox"/>
          <p:cNvSpPr txBox="1"/>
          <p:nvPr/>
        </p:nvSpPr>
        <p:spPr>
          <a:xfrm>
            <a:off x="942950" y="1643050"/>
            <a:ext cx="7915330" cy="1477328"/>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Εστιάζει στο διδακτικό αντικείμενο της Αρχαίας Ιστορίας: </a:t>
            </a:r>
          </a:p>
          <a:p>
            <a:pPr marL="182563" indent="-182563">
              <a:buClr>
                <a:schemeClr val="accent2"/>
              </a:buClr>
              <a:buFont typeface="Wingdings" pitchFamily="2" charset="2"/>
              <a:buChar char="§"/>
            </a:pPr>
            <a:r>
              <a:rPr lang="el-GR" sz="1400" dirty="0" smtClean="0">
                <a:solidFill>
                  <a:schemeClr val="tx2"/>
                </a:solidFill>
                <a:latin typeface="Century Gothic" pitchFamily="34" charset="0"/>
              </a:rPr>
              <a:t>στα κεφάλαια: </a:t>
            </a:r>
          </a:p>
          <a:p>
            <a:pPr marL="182563">
              <a:lnSpc>
                <a:spcPct val="150000"/>
              </a:lnSpc>
              <a:buClr>
                <a:schemeClr val="accent2"/>
              </a:buClr>
            </a:pPr>
            <a:r>
              <a:rPr lang="el-GR" sz="1400" b="1" i="1" dirty="0" smtClean="0">
                <a:solidFill>
                  <a:schemeClr val="tx2"/>
                </a:solidFill>
                <a:latin typeface="Century Gothic" pitchFamily="34" charset="0"/>
              </a:rPr>
              <a:t>Η ηγεμονία της Αθήνας (479-431 </a:t>
            </a:r>
            <a:r>
              <a:rPr lang="el-GR" sz="1400" b="1" i="1" dirty="0" err="1" smtClean="0">
                <a:solidFill>
                  <a:schemeClr val="tx2"/>
                </a:solidFill>
                <a:latin typeface="Century Gothic" pitchFamily="34" charset="0"/>
              </a:rPr>
              <a:t>π.Χ.</a:t>
            </a:r>
            <a:r>
              <a:rPr lang="el-GR" sz="1400" b="1" i="1" dirty="0" smtClean="0">
                <a:solidFill>
                  <a:schemeClr val="tx2"/>
                </a:solidFill>
                <a:latin typeface="Century Gothic" pitchFamily="34" charset="0"/>
              </a:rPr>
              <a:t>)</a:t>
            </a:r>
            <a:r>
              <a:rPr lang="el-GR" sz="1400" b="1" dirty="0" smtClean="0">
                <a:solidFill>
                  <a:schemeClr val="tx2"/>
                </a:solidFill>
                <a:latin typeface="Century Gothic" pitchFamily="34" charset="0"/>
              </a:rPr>
              <a:t> </a:t>
            </a:r>
            <a:r>
              <a:rPr lang="el-GR" sz="1400" dirty="0" smtClean="0">
                <a:solidFill>
                  <a:schemeClr val="tx2"/>
                </a:solidFill>
                <a:latin typeface="Century Gothic" pitchFamily="34" charset="0"/>
              </a:rPr>
              <a:t>[σελ. 68-82]   και</a:t>
            </a:r>
          </a:p>
          <a:p>
            <a:pPr marL="182563">
              <a:buClr>
                <a:schemeClr val="accent2"/>
              </a:buClr>
            </a:pPr>
            <a:r>
              <a:rPr lang="el-GR" sz="1400" b="1" i="1" dirty="0" smtClean="0">
                <a:solidFill>
                  <a:schemeClr val="tx2"/>
                </a:solidFill>
                <a:latin typeface="Century Gothic" pitchFamily="34" charset="0"/>
              </a:rPr>
              <a:t>Οι τέχνες και τα γράμματα την Κλασική εποχή</a:t>
            </a:r>
            <a:r>
              <a:rPr lang="el-GR" sz="1400" dirty="0" smtClean="0">
                <a:solidFill>
                  <a:schemeClr val="tx2"/>
                </a:solidFill>
                <a:latin typeface="Century Gothic" pitchFamily="34" charset="0"/>
              </a:rPr>
              <a:t> [σελ. 107-116]</a:t>
            </a:r>
          </a:p>
          <a:p>
            <a:pPr marL="182563" indent="-182563">
              <a:buClr>
                <a:schemeClr val="accent2"/>
              </a:buClr>
              <a:buFont typeface="Wingdings" pitchFamily="2" charset="2"/>
              <a:buChar char="§"/>
            </a:pPr>
            <a:endParaRPr lang="el-GR" sz="1400" dirty="0">
              <a:solidFill>
                <a:schemeClr val="tx2"/>
              </a:solidFill>
              <a:latin typeface="Century Gothic" pitchFamily="34" charset="0"/>
            </a:endParaRPr>
          </a:p>
        </p:txBody>
      </p:sp>
      <p:grpSp>
        <p:nvGrpSpPr>
          <p:cNvPr id="12" name="Group 11"/>
          <p:cNvGrpSpPr/>
          <p:nvPr/>
        </p:nvGrpSpPr>
        <p:grpSpPr>
          <a:xfrm>
            <a:off x="5387695" y="3537391"/>
            <a:ext cx="2724572" cy="1800200"/>
            <a:chOff x="1235882" y="4137205"/>
            <a:chExt cx="2724572" cy="1800200"/>
          </a:xfrm>
        </p:grpSpPr>
        <p:pic>
          <p:nvPicPr>
            <p:cNvPr id="3" name="Picture 3" descr="C:\Users\Dimitris\Google Drive\kenos\Alexandra_Museum\My EKT\Υλοποίηση\Μελέτη Ανάλυσης Απαιτήσεων\Fotos\Γυμνασίου_Α΄_ist_a_bm_76_152-37.jpg"/>
            <p:cNvPicPr>
              <a:picLocks noChangeAspect="1" noChangeArrowheads="1"/>
            </p:cNvPicPr>
            <p:nvPr/>
          </p:nvPicPr>
          <p:blipFill>
            <a:blip r:embed="rId5" cstate="print"/>
            <a:srcRect/>
            <a:stretch>
              <a:fillRect/>
            </a:stretch>
          </p:blipFill>
          <p:spPr bwMode="auto">
            <a:xfrm>
              <a:off x="2604034" y="4137405"/>
              <a:ext cx="1356420" cy="1800000"/>
            </a:xfrm>
            <a:prstGeom prst="rect">
              <a:avLst/>
            </a:prstGeom>
            <a:noFill/>
          </p:spPr>
        </p:pic>
        <p:pic>
          <p:nvPicPr>
            <p:cNvPr id="1028" name="Picture 4" descr="C:\Users\Dimitris\Google Drive\kenos\Alexandra_Museum\My EKT\Υλοποίηση\Μελέτη Ανάλυσης Απαιτήσεων\Fotos\Γυμνασίου_Α΄_ist_a_bm_76_152-36.jpg"/>
            <p:cNvPicPr>
              <a:picLocks noChangeAspect="1" noChangeArrowheads="1"/>
            </p:cNvPicPr>
            <p:nvPr/>
          </p:nvPicPr>
          <p:blipFill>
            <a:blip r:embed="rId6" cstate="print"/>
            <a:srcRect/>
            <a:stretch>
              <a:fillRect/>
            </a:stretch>
          </p:blipFill>
          <p:spPr bwMode="auto">
            <a:xfrm>
              <a:off x="1235882" y="4137205"/>
              <a:ext cx="1345946" cy="1800000"/>
            </a:xfrm>
            <a:prstGeom prst="rect">
              <a:avLst/>
            </a:prstGeom>
            <a:noFill/>
          </p:spPr>
        </p:pic>
      </p:grpSp>
      <p:pic>
        <p:nvPicPr>
          <p:cNvPr id="5" name="Picture 2" descr="C:\Users\Dimitris\Desktop\Summer 2015\EKT\To be deleted\Γυμνασίου_Α΄_ist_a_bm_1_75-68.jpg"/>
          <p:cNvPicPr>
            <a:picLocks noChangeAspect="1" noChangeArrowheads="1"/>
          </p:cNvPicPr>
          <p:nvPr/>
        </p:nvPicPr>
        <p:blipFill>
          <a:blip r:embed="rId7" cstate="print"/>
          <a:srcRect/>
          <a:stretch>
            <a:fillRect/>
          </a:stretch>
        </p:blipFill>
        <p:spPr bwMode="auto">
          <a:xfrm>
            <a:off x="1222128" y="3429000"/>
            <a:ext cx="1239689" cy="1800000"/>
          </a:xfrm>
          <a:prstGeom prst="rect">
            <a:avLst/>
          </a:prstGeom>
          <a:noFill/>
        </p:spPr>
      </p:pic>
      <p:pic>
        <p:nvPicPr>
          <p:cNvPr id="6" name="Picture 3" descr="C:\Users\Dimitris\Desktop\Summer 2015\EKT\To be deleted\Γυμνασίου_Α΄_ist_a_bm_1_75-69.jpg"/>
          <p:cNvPicPr>
            <a:picLocks noChangeAspect="1" noChangeArrowheads="1"/>
          </p:cNvPicPr>
          <p:nvPr/>
        </p:nvPicPr>
        <p:blipFill>
          <a:blip r:embed="rId8" cstate="print"/>
          <a:srcRect/>
          <a:stretch>
            <a:fillRect/>
          </a:stretch>
        </p:blipFill>
        <p:spPr bwMode="auto">
          <a:xfrm>
            <a:off x="2490151" y="3456328"/>
            <a:ext cx="1356420" cy="180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9" name="8 - TextBox"/>
          <p:cNvSpPr txBox="1"/>
          <p:nvPr/>
        </p:nvSpPr>
        <p:spPr>
          <a:xfrm>
            <a:off x="1000100" y="1923012"/>
            <a:ext cx="7858180" cy="158504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Επικουρικά μπορούν να αξιοποιηθούν: </a:t>
            </a:r>
          </a:p>
          <a:p>
            <a:pPr>
              <a:lnSpc>
                <a:spcPct val="150000"/>
              </a:lnSpc>
            </a:pPr>
            <a:endParaRPr lang="el-GR" sz="800" b="1" dirty="0" smtClean="0">
              <a:solidFill>
                <a:schemeClr val="accent2"/>
              </a:solidFill>
              <a:latin typeface="Century Gothic" pitchFamily="34" charset="0"/>
            </a:endParaRPr>
          </a:p>
          <a:p>
            <a:pPr marL="182563" indent="-182563">
              <a:buClr>
                <a:schemeClr val="accent2"/>
              </a:buClr>
              <a:buFont typeface="Wingdings" pitchFamily="2" charset="2"/>
              <a:buChar char="§"/>
            </a:pPr>
            <a:r>
              <a:rPr lang="el-GR" sz="1400" dirty="0" smtClean="0">
                <a:solidFill>
                  <a:schemeClr val="tx2"/>
                </a:solidFill>
                <a:latin typeface="Century Gothic" pitchFamily="34" charset="0"/>
              </a:rPr>
              <a:t>θέματα από τη διδασκαλία της </a:t>
            </a:r>
            <a:r>
              <a:rPr lang="el-GR" sz="1400" b="1" dirty="0" smtClean="0">
                <a:solidFill>
                  <a:schemeClr val="tx2"/>
                </a:solidFill>
                <a:latin typeface="Century Gothic" pitchFamily="34" charset="0"/>
              </a:rPr>
              <a:t>Πληροφορικής</a:t>
            </a:r>
          </a:p>
          <a:p>
            <a:pPr marL="182563" indent="-182563">
              <a:buClr>
                <a:schemeClr val="accent2"/>
              </a:buClr>
            </a:pPr>
            <a:endParaRPr lang="el-GR" sz="800" dirty="0" smtClean="0">
              <a:solidFill>
                <a:schemeClr val="tx2"/>
              </a:solidFill>
              <a:latin typeface="Century Gothic" pitchFamily="34" charset="0"/>
            </a:endParaRPr>
          </a:p>
          <a:p>
            <a:pPr marL="182563" indent="-182563">
              <a:buClr>
                <a:schemeClr val="accent2"/>
              </a:buClr>
              <a:buFont typeface="Wingdings" pitchFamily="2" charset="2"/>
              <a:buChar char="§"/>
            </a:pPr>
            <a:r>
              <a:rPr lang="el-GR" sz="1400" dirty="0" smtClean="0">
                <a:solidFill>
                  <a:schemeClr val="tx2"/>
                </a:solidFill>
                <a:latin typeface="Century Gothic" pitchFamily="34" charset="0"/>
              </a:rPr>
              <a:t>θέματα της διδασκαλίας των </a:t>
            </a:r>
            <a:r>
              <a:rPr lang="el-GR" sz="1400" b="1" dirty="0" smtClean="0">
                <a:solidFill>
                  <a:schemeClr val="tx2"/>
                </a:solidFill>
                <a:latin typeface="Century Gothic" pitchFamily="34" charset="0"/>
              </a:rPr>
              <a:t>Αρχαίων Ελληνικών </a:t>
            </a:r>
            <a:r>
              <a:rPr lang="el-GR" sz="1400" dirty="0" smtClean="0">
                <a:solidFill>
                  <a:schemeClr val="tx2"/>
                </a:solidFill>
                <a:latin typeface="Century Gothic" pitchFamily="34" charset="0"/>
              </a:rPr>
              <a:t>σε μετάφραση (της Οδύσσειας, σε θέματα σχετικά με το Δωδεκάθεο και ειδικότερα με την Αθηνά)</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6" name="5 - TextBox"/>
          <p:cNvSpPr txBox="1"/>
          <p:nvPr/>
        </p:nvSpPr>
        <p:spPr>
          <a:xfrm>
            <a:off x="1000100" y="1923012"/>
            <a:ext cx="7858180" cy="1554272"/>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Αρχική ιδέα και κίνητρα: </a:t>
            </a:r>
          </a:p>
          <a:p>
            <a:pPr>
              <a:lnSpc>
                <a:spcPct val="150000"/>
              </a:lnSpc>
            </a:pPr>
            <a:endParaRPr lang="el-GR" sz="800" b="1" dirty="0" smtClean="0">
              <a:solidFill>
                <a:schemeClr val="accent2"/>
              </a:solidFill>
              <a:latin typeface="Century Gothic" pitchFamily="34" charset="0"/>
            </a:endParaRPr>
          </a:p>
          <a:p>
            <a:pPr marL="182563" indent="-182563">
              <a:buClr>
                <a:schemeClr val="accent2"/>
              </a:buClr>
              <a:buFont typeface="Wingdings" pitchFamily="2" charset="2"/>
              <a:buChar char="§"/>
            </a:pPr>
            <a:r>
              <a:rPr lang="el-GR" sz="1600" dirty="0">
                <a:solidFill>
                  <a:schemeClr val="tx2"/>
                </a:solidFill>
                <a:latin typeface="Century Gothic" pitchFamily="34" charset="0"/>
              </a:rPr>
              <a:t>η ευκαιρία να </a:t>
            </a:r>
            <a:r>
              <a:rPr lang="el-GR" sz="1600" b="1" dirty="0">
                <a:solidFill>
                  <a:schemeClr val="tx2"/>
                </a:solidFill>
                <a:latin typeface="Century Gothic" pitchFamily="34" charset="0"/>
              </a:rPr>
              <a:t>γνωρίσουν</a:t>
            </a:r>
            <a:r>
              <a:rPr lang="el-GR" sz="1600" dirty="0">
                <a:solidFill>
                  <a:schemeClr val="tx2"/>
                </a:solidFill>
                <a:latin typeface="Century Gothic" pitchFamily="34" charset="0"/>
              </a:rPr>
              <a:t> και να </a:t>
            </a:r>
            <a:r>
              <a:rPr lang="el-GR" sz="1600" b="1" dirty="0">
                <a:solidFill>
                  <a:schemeClr val="tx2"/>
                </a:solidFill>
                <a:latin typeface="Century Gothic" pitchFamily="34" charset="0"/>
              </a:rPr>
              <a:t>κατανοήσουν</a:t>
            </a:r>
            <a:r>
              <a:rPr lang="el-GR" sz="1600" dirty="0">
                <a:solidFill>
                  <a:schemeClr val="tx2"/>
                </a:solidFill>
                <a:latin typeface="Century Gothic" pitchFamily="34" charset="0"/>
              </a:rPr>
              <a:t> οι μαθητές </a:t>
            </a:r>
            <a:r>
              <a:rPr lang="el-GR" sz="1600" b="1" dirty="0">
                <a:solidFill>
                  <a:schemeClr val="tx2"/>
                </a:solidFill>
                <a:latin typeface="Century Gothic" pitchFamily="34" charset="0"/>
              </a:rPr>
              <a:t>με χρήση </a:t>
            </a:r>
            <a:r>
              <a:rPr lang="el-GR" sz="1600" dirty="0">
                <a:solidFill>
                  <a:schemeClr val="tx2"/>
                </a:solidFill>
                <a:latin typeface="Century Gothic" pitchFamily="34" charset="0"/>
              </a:rPr>
              <a:t>εύχρηστων, εύληπτων, φιλικών και κατάλληλα διαμορφωμένων για αυτούς </a:t>
            </a:r>
            <a:r>
              <a:rPr lang="el-GR" sz="1600" b="1" dirty="0">
                <a:solidFill>
                  <a:schemeClr val="tx2"/>
                </a:solidFill>
                <a:latin typeface="Century Gothic" pitchFamily="34" charset="0"/>
              </a:rPr>
              <a:t>ψηφιακών μέσων </a:t>
            </a:r>
            <a:r>
              <a:rPr lang="el-GR" sz="1600" dirty="0">
                <a:solidFill>
                  <a:schemeClr val="tx2"/>
                </a:solidFill>
                <a:latin typeface="Century Gothic" pitchFamily="34" charset="0"/>
              </a:rPr>
              <a:t>τη </a:t>
            </a:r>
            <a:r>
              <a:rPr lang="el-GR" sz="1600" b="1" dirty="0">
                <a:solidFill>
                  <a:schemeClr val="tx2"/>
                </a:solidFill>
                <a:latin typeface="Century Gothic" pitchFamily="34" charset="0"/>
              </a:rPr>
              <a:t>μορφή</a:t>
            </a:r>
            <a:r>
              <a:rPr lang="el-GR" sz="1600" dirty="0">
                <a:solidFill>
                  <a:schemeClr val="tx2"/>
                </a:solidFill>
                <a:latin typeface="Century Gothic" pitchFamily="34" charset="0"/>
              </a:rPr>
              <a:t> και </a:t>
            </a:r>
            <a:r>
              <a:rPr lang="el-GR" sz="1600" b="1" dirty="0">
                <a:solidFill>
                  <a:schemeClr val="tx2"/>
                </a:solidFill>
                <a:latin typeface="Century Gothic" pitchFamily="34" charset="0"/>
              </a:rPr>
              <a:t>σημασία</a:t>
            </a:r>
            <a:r>
              <a:rPr lang="el-GR" sz="1600" dirty="0">
                <a:solidFill>
                  <a:schemeClr val="tx2"/>
                </a:solidFill>
                <a:latin typeface="Century Gothic" pitchFamily="34" charset="0"/>
              </a:rPr>
              <a:t> του </a:t>
            </a:r>
            <a:r>
              <a:rPr lang="el-GR" sz="1600" b="1" dirty="0" smtClean="0">
                <a:solidFill>
                  <a:schemeClr val="tx2"/>
                </a:solidFill>
                <a:latin typeface="Century Gothic" pitchFamily="34" charset="0"/>
              </a:rPr>
              <a:t>Παρθενώνα</a:t>
            </a:r>
          </a:p>
          <a:p>
            <a:pPr marL="182563" indent="-182563">
              <a:buClr>
                <a:schemeClr val="accent2"/>
              </a:buClr>
            </a:pPr>
            <a:endParaRPr lang="el-GR" sz="800" dirty="0" smtClean="0">
              <a:solidFill>
                <a:schemeClr val="tx2"/>
              </a:solidFill>
              <a:latin typeface="Century Gothic" pitchFamily="34" charset="0"/>
            </a:endParaRPr>
          </a:p>
        </p:txBody>
      </p:sp>
      <p:pic>
        <p:nvPicPr>
          <p:cNvPr id="3074" name="Picture 2"/>
          <p:cNvPicPr>
            <a:picLocks noChangeAspect="1" noChangeArrowheads="1"/>
          </p:cNvPicPr>
          <p:nvPr/>
        </p:nvPicPr>
        <p:blipFill>
          <a:blip r:embed="rId5" cstate="print"/>
          <a:srcRect/>
          <a:stretch>
            <a:fillRect/>
          </a:stretch>
        </p:blipFill>
        <p:spPr bwMode="auto">
          <a:xfrm>
            <a:off x="5173984" y="3795976"/>
            <a:ext cx="2984009" cy="198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974382" y="3801430"/>
            <a:ext cx="2981758" cy="19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699248"/>
            <a:ext cx="7858180" cy="1369606"/>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Τα αποθετήρια του Εθνικού Κέντρου Τεκμηρίωσης που αξιοποιούνται: </a:t>
            </a:r>
          </a:p>
          <a:p>
            <a:pPr>
              <a:lnSpc>
                <a:spcPct val="150000"/>
              </a:lnSpc>
            </a:pPr>
            <a:endParaRPr lang="el-GR" sz="800" b="1" dirty="0" smtClean="0">
              <a:solidFill>
                <a:schemeClr val="accent2"/>
              </a:solidFill>
              <a:latin typeface="Century Gothic" pitchFamily="34" charset="0"/>
            </a:endParaRPr>
          </a:p>
          <a:p>
            <a:r>
              <a:rPr lang="el-GR" sz="1600" b="1" dirty="0" smtClean="0">
                <a:solidFill>
                  <a:schemeClr val="accent2"/>
                </a:solidFill>
                <a:latin typeface="Century Gothic" pitchFamily="34" charset="0"/>
              </a:rPr>
              <a:t>Α. </a:t>
            </a:r>
            <a:r>
              <a:rPr lang="el-GR" dirty="0">
                <a:solidFill>
                  <a:schemeClr val="tx2"/>
                </a:solidFill>
                <a:latin typeface="Century Gothic" pitchFamily="34" charset="0"/>
              </a:rPr>
              <a:t>Αποθετήριο εκπαιδευτικού περιεχομένου για την Ακρόπολη</a:t>
            </a:r>
          </a:p>
          <a:p>
            <a:r>
              <a:rPr lang="el-GR" dirty="0">
                <a:solidFill>
                  <a:schemeClr val="tx2"/>
                </a:solidFill>
                <a:latin typeface="Century Gothic" pitchFamily="34" charset="0"/>
              </a:rPr>
              <a:t>(</a:t>
            </a:r>
            <a:r>
              <a:rPr lang="el-GR" u="sng" dirty="0">
                <a:solidFill>
                  <a:schemeClr val="tx2"/>
                </a:solidFill>
                <a:latin typeface="Century Gothic" pitchFamily="34" charset="0"/>
                <a:hlinkClick r:id="rId5"/>
              </a:rPr>
              <a:t>http://repository.acropolis-education.gr/acr_edu/?locale=el</a:t>
            </a:r>
            <a:r>
              <a:rPr lang="el-GR" dirty="0" smtClean="0">
                <a:solidFill>
                  <a:schemeClr val="tx2"/>
                </a:solidFill>
                <a:latin typeface="Century Gothic" pitchFamily="34" charset="0"/>
              </a:rPr>
              <a:t>)</a:t>
            </a:r>
            <a:endParaRPr lang="el-GR"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pic>
        <p:nvPicPr>
          <p:cNvPr id="4098" name="Picture 2"/>
          <p:cNvPicPr>
            <a:picLocks noChangeAspect="1" noChangeArrowheads="1"/>
          </p:cNvPicPr>
          <p:nvPr/>
        </p:nvPicPr>
        <p:blipFill>
          <a:blip r:embed="rId6" cstate="print"/>
          <a:srcRect/>
          <a:stretch>
            <a:fillRect/>
          </a:stretch>
        </p:blipFill>
        <p:spPr bwMode="auto">
          <a:xfrm>
            <a:off x="1112496" y="3144276"/>
            <a:ext cx="3892679" cy="2592000"/>
          </a:xfrm>
          <a:prstGeom prst="rect">
            <a:avLst/>
          </a:prstGeom>
          <a:noFill/>
          <a:ln w="9525">
            <a:noFill/>
            <a:miter lim="800000"/>
            <a:headEnd/>
            <a:tailEnd/>
          </a:ln>
          <a:effectLst/>
        </p:spPr>
      </p:pic>
      <p:sp>
        <p:nvSpPr>
          <p:cNvPr id="7" name="TextBox 6"/>
          <p:cNvSpPr txBox="1"/>
          <p:nvPr/>
        </p:nvSpPr>
        <p:spPr>
          <a:xfrm>
            <a:off x="5724128" y="4221088"/>
            <a:ext cx="2946640" cy="369332"/>
          </a:xfrm>
          <a:prstGeom prst="rect">
            <a:avLst/>
          </a:prstGeom>
          <a:noFill/>
        </p:spPr>
        <p:txBody>
          <a:bodyPr wrap="none" rtlCol="0">
            <a:spAutoFit/>
          </a:bodyPr>
          <a:lstStyle/>
          <a:p>
            <a:r>
              <a:rPr lang="el-GR" dirty="0" smtClean="0">
                <a:solidFill>
                  <a:schemeClr val="tx2"/>
                </a:solidFill>
                <a:latin typeface="Century Gothic" pitchFamily="34" charset="0"/>
              </a:rPr>
              <a:t>Διαθέτει 274 συνδέσμους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699248"/>
            <a:ext cx="7858180" cy="1246495"/>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Τα αποθετήρια του Εθνικού Κέντρου Τεκμηρίωσης που αξιοποιούνται: </a:t>
            </a:r>
          </a:p>
          <a:p>
            <a:pPr>
              <a:lnSpc>
                <a:spcPct val="150000"/>
              </a:lnSpc>
            </a:pPr>
            <a:endParaRPr lang="el-GR" sz="800" b="1" dirty="0" smtClean="0">
              <a:solidFill>
                <a:schemeClr val="accent2"/>
              </a:solidFill>
              <a:latin typeface="Century Gothic" pitchFamily="34" charset="0"/>
            </a:endParaRPr>
          </a:p>
          <a:p>
            <a:r>
              <a:rPr lang="el-GR" sz="1600" b="1" dirty="0">
                <a:solidFill>
                  <a:schemeClr val="accent2"/>
                </a:solidFill>
                <a:latin typeface="Century Gothic" pitchFamily="34" charset="0"/>
              </a:rPr>
              <a:t>Β</a:t>
            </a:r>
            <a:r>
              <a:rPr lang="el-GR" sz="1600" b="1" dirty="0" smtClean="0">
                <a:solidFill>
                  <a:schemeClr val="accent2"/>
                </a:solidFill>
                <a:latin typeface="Century Gothic" pitchFamily="34" charset="0"/>
              </a:rPr>
              <a:t>.</a:t>
            </a:r>
            <a:r>
              <a:rPr lang="el-GR" b="1" dirty="0" smtClean="0">
                <a:solidFill>
                  <a:schemeClr val="tx2"/>
                </a:solidFill>
                <a:latin typeface="Century Gothic" pitchFamily="34" charset="0"/>
              </a:rPr>
              <a:t> </a:t>
            </a:r>
            <a:r>
              <a:rPr lang="el-GR" dirty="0">
                <a:solidFill>
                  <a:schemeClr val="tx2"/>
                </a:solidFill>
                <a:latin typeface="Century Gothic" pitchFamily="34" charset="0"/>
              </a:rPr>
              <a:t>Αποθετήριο της ζωφόρου του Παρθενώνα</a:t>
            </a:r>
          </a:p>
          <a:p>
            <a:r>
              <a:rPr lang="el-GR" dirty="0">
                <a:latin typeface="Century Gothic" pitchFamily="34" charset="0"/>
              </a:rPr>
              <a:t>(</a:t>
            </a:r>
            <a:r>
              <a:rPr lang="el-GR" u="sng" dirty="0">
                <a:latin typeface="Century Gothic" pitchFamily="34" charset="0"/>
                <a:hlinkClick r:id="rId5"/>
              </a:rPr>
              <a:t>http://repository.parthenonfrieze.gr/frieze</a:t>
            </a:r>
            <a:r>
              <a:rPr lang="el-GR" u="sng" dirty="0" smtClean="0">
                <a:latin typeface="Century Gothic" pitchFamily="34" charset="0"/>
                <a:hlinkClick r:id="rId5"/>
              </a:rPr>
              <a:t>/</a:t>
            </a:r>
            <a:r>
              <a:rPr lang="el-GR" u="sng" dirty="0" smtClean="0">
                <a:latin typeface="Century Gothic" pitchFamily="34" charset="0"/>
              </a:rPr>
              <a:t>)</a:t>
            </a:r>
            <a:endParaRPr lang="el-GR" sz="800" dirty="0" smtClean="0">
              <a:solidFill>
                <a:schemeClr val="tx2"/>
              </a:solidFill>
              <a:latin typeface="Century Gothic" pitchFamily="34" charset="0"/>
            </a:endParaRPr>
          </a:p>
        </p:txBody>
      </p:sp>
      <p:pic>
        <p:nvPicPr>
          <p:cNvPr id="5122" name="Picture 2"/>
          <p:cNvPicPr>
            <a:picLocks noChangeAspect="1" noChangeArrowheads="1"/>
          </p:cNvPicPr>
          <p:nvPr/>
        </p:nvPicPr>
        <p:blipFill>
          <a:blip r:embed="rId6" cstate="print"/>
          <a:srcRect/>
          <a:stretch>
            <a:fillRect/>
          </a:stretch>
        </p:blipFill>
        <p:spPr bwMode="auto">
          <a:xfrm>
            <a:off x="1096932" y="3097528"/>
            <a:ext cx="5475332" cy="259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699248"/>
            <a:ext cx="7858180" cy="106182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Τα αποθετήρια του Εθνικού Κέντρου Τεκμηρίωσης που αξιοποιούνται: </a:t>
            </a:r>
          </a:p>
          <a:p>
            <a:pPr>
              <a:lnSpc>
                <a:spcPct val="150000"/>
              </a:lnSpc>
            </a:pPr>
            <a:endParaRPr lang="el-GR" sz="800" b="1" dirty="0" smtClean="0">
              <a:solidFill>
                <a:schemeClr val="accent2"/>
              </a:solidFill>
              <a:latin typeface="Century Gothic" pitchFamily="34" charset="0"/>
            </a:endParaRPr>
          </a:p>
          <a:p>
            <a:r>
              <a:rPr lang="el-GR" sz="1600" b="1" dirty="0">
                <a:solidFill>
                  <a:schemeClr val="accent2"/>
                </a:solidFill>
                <a:latin typeface="Century Gothic" pitchFamily="34" charset="0"/>
              </a:rPr>
              <a:t>Γ</a:t>
            </a:r>
            <a:r>
              <a:rPr lang="el-GR" sz="1600" b="1" dirty="0" smtClean="0">
                <a:solidFill>
                  <a:schemeClr val="accent2"/>
                </a:solidFill>
                <a:latin typeface="Century Gothic" pitchFamily="34" charset="0"/>
              </a:rPr>
              <a:t>. </a:t>
            </a:r>
            <a:r>
              <a:rPr lang="el-GR" sz="1600" dirty="0" err="1">
                <a:solidFill>
                  <a:schemeClr val="tx2"/>
                </a:solidFill>
                <a:latin typeface="Century Gothic" pitchFamily="34" charset="0"/>
              </a:rPr>
              <a:t>Διαδραστικός</a:t>
            </a:r>
            <a:r>
              <a:rPr lang="el-GR" sz="1600" dirty="0">
                <a:solidFill>
                  <a:schemeClr val="tx2"/>
                </a:solidFill>
                <a:latin typeface="Century Gothic" pitchFamily="34" charset="0"/>
              </a:rPr>
              <a:t> </a:t>
            </a:r>
            <a:r>
              <a:rPr lang="el-GR" sz="1600" dirty="0" smtClean="0">
                <a:solidFill>
                  <a:schemeClr val="tx2"/>
                </a:solidFill>
                <a:latin typeface="Century Gothic" pitchFamily="34" charset="0"/>
              </a:rPr>
              <a:t>πολιτισμός</a:t>
            </a:r>
          </a:p>
          <a:p>
            <a:endParaRPr lang="el-GR" sz="800" dirty="0">
              <a:solidFill>
                <a:schemeClr val="tx2"/>
              </a:solidFill>
              <a:latin typeface="Century Gothic" pitchFamily="34" charset="0"/>
            </a:endParaRPr>
          </a:p>
        </p:txBody>
      </p:sp>
      <p:pic>
        <p:nvPicPr>
          <p:cNvPr id="6146" name="Picture 2"/>
          <p:cNvPicPr>
            <a:picLocks noChangeAspect="1" noChangeArrowheads="1"/>
          </p:cNvPicPr>
          <p:nvPr/>
        </p:nvPicPr>
        <p:blipFill>
          <a:blip r:embed="rId5" cstate="print"/>
          <a:srcRect/>
          <a:stretch>
            <a:fillRect/>
          </a:stretch>
        </p:blipFill>
        <p:spPr bwMode="auto">
          <a:xfrm>
            <a:off x="1000100" y="3000372"/>
            <a:ext cx="2733097" cy="1800000"/>
          </a:xfrm>
          <a:prstGeom prst="rect">
            <a:avLst/>
          </a:prstGeom>
          <a:noFill/>
          <a:ln w="9525">
            <a:noFill/>
            <a:miter lim="800000"/>
            <a:headEnd/>
            <a:tailEnd/>
          </a:ln>
          <a:effectLst/>
        </p:spPr>
      </p:pic>
      <p:pic>
        <p:nvPicPr>
          <p:cNvPr id="6147" name="Picture 3" descr="C:\Users\user\Dropbox\Screenshots\Screenshot 2015-06-19 11.51.51.png"/>
          <p:cNvPicPr>
            <a:picLocks noChangeAspect="1" noChangeArrowheads="1"/>
          </p:cNvPicPr>
          <p:nvPr/>
        </p:nvPicPr>
        <p:blipFill>
          <a:blip r:embed="rId6" cstate="print"/>
          <a:srcRect/>
          <a:stretch>
            <a:fillRect/>
          </a:stretch>
        </p:blipFill>
        <p:spPr bwMode="auto">
          <a:xfrm>
            <a:off x="5087306" y="3000372"/>
            <a:ext cx="2729858" cy="1800000"/>
          </a:xfrm>
          <a:prstGeom prst="rect">
            <a:avLst/>
          </a:prstGeom>
          <a:noFill/>
        </p:spPr>
      </p:pic>
      <p:sp>
        <p:nvSpPr>
          <p:cNvPr id="9" name="8 - TextBox"/>
          <p:cNvSpPr txBox="1"/>
          <p:nvPr/>
        </p:nvSpPr>
        <p:spPr>
          <a:xfrm>
            <a:off x="928662" y="4738052"/>
            <a:ext cx="3857652" cy="954107"/>
          </a:xfrm>
          <a:prstGeom prst="rect">
            <a:avLst/>
          </a:prstGeom>
          <a:noFill/>
        </p:spPr>
        <p:txBody>
          <a:bodyPr wrap="square" rtlCol="0">
            <a:spAutoFit/>
          </a:bodyPr>
          <a:lstStyle/>
          <a:p>
            <a:endParaRPr lang="el-GR" sz="800" dirty="0">
              <a:solidFill>
                <a:schemeClr val="tx2"/>
              </a:solidFill>
              <a:latin typeface="Century Gothic" pitchFamily="34" charset="0"/>
            </a:endParaRPr>
          </a:p>
          <a:p>
            <a:pPr lvl="0"/>
            <a:r>
              <a:rPr lang="el-GR" sz="1600" i="1" dirty="0">
                <a:solidFill>
                  <a:schemeClr val="tx2"/>
                </a:solidFill>
                <a:latin typeface="Century Gothic" pitchFamily="34" charset="0"/>
              </a:rPr>
              <a:t>Αθηνά, η θεά της Ακρόπολης </a:t>
            </a:r>
            <a:endParaRPr lang="el-GR" sz="1600" dirty="0">
              <a:solidFill>
                <a:schemeClr val="tx2"/>
              </a:solidFill>
              <a:latin typeface="Century Gothic" pitchFamily="34" charset="0"/>
            </a:endParaRPr>
          </a:p>
          <a:p>
            <a:r>
              <a:rPr lang="el-GR" sz="1600" dirty="0">
                <a:latin typeface="Century Gothic" pitchFamily="34" charset="0"/>
              </a:rPr>
              <a:t>(</a:t>
            </a:r>
            <a:r>
              <a:rPr lang="el-GR" sz="1600" u="sng" dirty="0">
                <a:latin typeface="Century Gothic" pitchFamily="34" charset="0"/>
                <a:hlinkClick r:id="rId7"/>
              </a:rPr>
              <a:t>http://www.acropolis-athena.gr</a:t>
            </a:r>
            <a:r>
              <a:rPr lang="el-GR" sz="1600" u="sng" dirty="0" smtClean="0">
                <a:latin typeface="Century Gothic" pitchFamily="34" charset="0"/>
                <a:hlinkClick r:id="rId7"/>
              </a:rPr>
              <a:t>/</a:t>
            </a:r>
            <a:r>
              <a:rPr lang="el-GR" sz="1600" dirty="0" smtClean="0">
                <a:latin typeface="Century Gothic" pitchFamily="34" charset="0"/>
              </a:rPr>
              <a:t>)</a:t>
            </a:r>
          </a:p>
          <a:p>
            <a:endParaRPr lang="el-GR" sz="800" dirty="0">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10" name="9 - TextBox"/>
          <p:cNvSpPr txBox="1"/>
          <p:nvPr/>
        </p:nvSpPr>
        <p:spPr>
          <a:xfrm>
            <a:off x="4945384" y="4782101"/>
            <a:ext cx="4357718" cy="830997"/>
          </a:xfrm>
          <a:prstGeom prst="rect">
            <a:avLst/>
          </a:prstGeom>
          <a:noFill/>
        </p:spPr>
        <p:txBody>
          <a:bodyPr wrap="square" rtlCol="0">
            <a:spAutoFit/>
          </a:bodyPr>
          <a:lstStyle/>
          <a:p>
            <a:endParaRPr lang="el-GR" sz="800" dirty="0">
              <a:solidFill>
                <a:schemeClr val="tx2"/>
              </a:solidFill>
              <a:latin typeface="Century Gothic" pitchFamily="34" charset="0"/>
            </a:endParaRPr>
          </a:p>
          <a:p>
            <a:pPr lvl="0"/>
            <a:r>
              <a:rPr lang="el-GR" sz="1600" i="1" dirty="0" smtClean="0">
                <a:solidFill>
                  <a:schemeClr val="tx2"/>
                </a:solidFill>
                <a:latin typeface="Century Gothic" pitchFamily="34" charset="0"/>
              </a:rPr>
              <a:t>Η </a:t>
            </a:r>
            <a:r>
              <a:rPr lang="el-GR" sz="1600" i="1" dirty="0">
                <a:solidFill>
                  <a:schemeClr val="tx2"/>
                </a:solidFill>
                <a:latin typeface="Century Gothic" pitchFamily="34" charset="0"/>
              </a:rPr>
              <a:t>ζωφόρος του Παρθενώνα</a:t>
            </a:r>
            <a:endParaRPr lang="el-GR" sz="1600" dirty="0">
              <a:solidFill>
                <a:schemeClr val="tx2"/>
              </a:solidFill>
              <a:latin typeface="Century Gothic" pitchFamily="34" charset="0"/>
            </a:endParaRPr>
          </a:p>
          <a:p>
            <a:r>
              <a:rPr lang="el-GR" sz="1600" dirty="0">
                <a:latin typeface="Century Gothic" pitchFamily="34" charset="0"/>
              </a:rPr>
              <a:t>(</a:t>
            </a:r>
            <a:r>
              <a:rPr lang="el-GR" sz="1600" u="sng" dirty="0">
                <a:latin typeface="Century Gothic" pitchFamily="34" charset="0"/>
                <a:hlinkClick r:id="rId8"/>
              </a:rPr>
              <a:t>http://www.parthenonfrieze.gr/#/home</a:t>
            </a:r>
            <a:r>
              <a:rPr lang="el-GR" sz="1600" dirty="0" smtClean="0">
                <a:latin typeface="Century Gothic" pitchFamily="34" charset="0"/>
              </a:rPr>
              <a:t>)</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500</TotalTime>
  <Words>3865</Words>
  <Application>Microsoft Office PowerPoint</Application>
  <PresentationFormat>On-screen Show (4:3)</PresentationFormat>
  <Paragraphs>436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Διάμεσος</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Alexandra S. Sfyroera</dc:creator>
  <cp:lastModifiedBy>Alexandra S. Sfyroera</cp:lastModifiedBy>
  <cp:revision>63</cp:revision>
  <dcterms:created xsi:type="dcterms:W3CDTF">2015-06-19T06:40:34Z</dcterms:created>
  <dcterms:modified xsi:type="dcterms:W3CDTF">2015-08-09T16:46:29Z</dcterms:modified>
</cp:coreProperties>
</file>