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2" r:id="rId6"/>
    <p:sldId id="268" r:id="rId7"/>
    <p:sldId id="269" r:id="rId8"/>
    <p:sldId id="270" r:id="rId9"/>
    <p:sldId id="263" r:id="rId10"/>
    <p:sldId id="264" r:id="rId11"/>
    <p:sldId id="265" r:id="rId12"/>
    <p:sldId id="266" r:id="rId13"/>
    <p:sldId id="267" r:id="rId14"/>
    <p:sldId id="272" r:id="rId15"/>
    <p:sldId id="271" r:id="rId16"/>
    <p:sldId id="273" r:id="rId17"/>
    <p:sldId id="274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AEE0-8451-40EA-B32D-E2B50368FD77}" type="datetimeFigureOut">
              <a:rPr lang="el-GR" smtClean="0"/>
              <a:pPr/>
              <a:t>27/8/2015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B115B-2487-4071-A41D-67DC30C38A3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AEE0-8451-40EA-B32D-E2B50368FD77}" type="datetimeFigureOut">
              <a:rPr lang="el-GR" smtClean="0"/>
              <a:pPr/>
              <a:t>27/8/2015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B115B-2487-4071-A41D-67DC30C38A3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AEE0-8451-40EA-B32D-E2B50368FD77}" type="datetimeFigureOut">
              <a:rPr lang="el-GR" smtClean="0"/>
              <a:pPr/>
              <a:t>27/8/2015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B115B-2487-4071-A41D-67DC30C38A3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AEE0-8451-40EA-B32D-E2B50368FD77}" type="datetimeFigureOut">
              <a:rPr lang="el-GR" smtClean="0"/>
              <a:pPr/>
              <a:t>27/8/2015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B115B-2487-4071-A41D-67DC30C38A3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AEE0-8451-40EA-B32D-E2B50368FD77}" type="datetimeFigureOut">
              <a:rPr lang="el-GR" smtClean="0"/>
              <a:pPr/>
              <a:t>27/8/2015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B115B-2487-4071-A41D-67DC30C38A3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AEE0-8451-40EA-B32D-E2B50368FD77}" type="datetimeFigureOut">
              <a:rPr lang="el-GR" smtClean="0"/>
              <a:pPr/>
              <a:t>27/8/2015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B115B-2487-4071-A41D-67DC30C38A3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AEE0-8451-40EA-B32D-E2B50368FD77}" type="datetimeFigureOut">
              <a:rPr lang="el-GR" smtClean="0"/>
              <a:pPr/>
              <a:t>27/8/2015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B115B-2487-4071-A41D-67DC30C38A3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AEE0-8451-40EA-B32D-E2B50368FD77}" type="datetimeFigureOut">
              <a:rPr lang="el-GR" smtClean="0"/>
              <a:pPr/>
              <a:t>27/8/2015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B115B-2487-4071-A41D-67DC30C38A3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AEE0-8451-40EA-B32D-E2B50368FD77}" type="datetimeFigureOut">
              <a:rPr lang="el-GR" smtClean="0"/>
              <a:pPr/>
              <a:t>27/8/2015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B115B-2487-4071-A41D-67DC30C38A3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AEE0-8451-40EA-B32D-E2B50368FD77}" type="datetimeFigureOut">
              <a:rPr lang="el-GR" smtClean="0"/>
              <a:pPr/>
              <a:t>27/8/2015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B115B-2487-4071-A41D-67DC30C38A3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AEE0-8451-40EA-B32D-E2B50368FD77}" type="datetimeFigureOut">
              <a:rPr lang="el-GR" smtClean="0"/>
              <a:pPr/>
              <a:t>27/8/2015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B115B-2487-4071-A41D-67DC30C38A3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FAEE0-8451-40EA-B32D-E2B50368FD77}" type="datetimeFigureOut">
              <a:rPr lang="el-GR" smtClean="0"/>
              <a:pPr/>
              <a:t>27/8/2015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B115B-2487-4071-A41D-67DC30C38A3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80528" y="2130425"/>
            <a:ext cx="9505056" cy="1470025"/>
          </a:xfrm>
        </p:spPr>
        <p:txBody>
          <a:bodyPr>
            <a:normAutofit fontScale="90000"/>
          </a:bodyPr>
          <a:lstStyle/>
          <a:p>
            <a:r>
              <a:rPr lang="el-GR" b="1" i="1" dirty="0"/>
              <a:t>Χρᾷ ἡ Πυθία κτίζειν πόλιν: </a:t>
            </a:r>
            <a:r>
              <a:rPr lang="el-GR" b="1" i="1" dirty="0" smtClean="0"/>
              <a:t/>
            </a:r>
            <a:br>
              <a:rPr lang="el-GR" b="1" i="1" dirty="0" smtClean="0"/>
            </a:br>
            <a:r>
              <a:rPr lang="el-GR" b="1" i="1" dirty="0" smtClean="0"/>
              <a:t>ο </a:t>
            </a:r>
            <a:r>
              <a:rPr lang="el-GR" b="1" i="1" dirty="0"/>
              <a:t>Α΄ και ο Β΄ Αποικισμός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 </a:t>
            </a:r>
            <a:br>
              <a:rPr lang="el-GR" dirty="0"/>
            </a:br>
            <a:r>
              <a:rPr lang="el-GR" dirty="0" smtClean="0"/>
              <a:t>Εισαγωγική Παρουσίαση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04664"/>
            <a:ext cx="986509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C0C0C0"/>
            </a:solidFill>
          </a:ln>
        </p:spPr>
        <p:txBody>
          <a:bodyPr wrap="square" rtlCol="0">
            <a:spAutoFit/>
          </a:bodyPr>
          <a:lstStyle/>
          <a:p>
            <a:r>
              <a:rPr lang="el-GR" b="1" i="1" dirty="0" smtClean="0"/>
              <a:t>	Χρᾷ ἡ Πυθία κτίζειν πόλιν: ο Α΄ και ο Β΄ Αποικισμός </a:t>
            </a:r>
            <a:endParaRPr lang="el-GR" dirty="0"/>
          </a:p>
        </p:txBody>
      </p:sp>
      <p:pic>
        <p:nvPicPr>
          <p:cNvPr id="2050" name="Picture 2" descr="C:\Users\User\Downloads\Themis_Aigeus_Antikensammlung_Berlin_F2538_n2.jpg"/>
          <p:cNvPicPr>
            <a:picLocks noChangeAspect="1" noChangeArrowheads="1"/>
          </p:cNvPicPr>
          <p:nvPr/>
        </p:nvPicPr>
        <p:blipFill>
          <a:blip r:embed="rId2" cstate="screen">
            <a:lum bright="10000" contrast="20000"/>
          </a:blip>
          <a:srcRect/>
          <a:stretch>
            <a:fillRect/>
          </a:stretch>
        </p:blipFill>
        <p:spPr bwMode="auto">
          <a:xfrm>
            <a:off x="0" y="0"/>
            <a:ext cx="874726" cy="1628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58290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By </a:t>
            </a:r>
            <a:r>
              <a:rPr lang="en-US" sz="800" dirty="0" err="1" smtClean="0"/>
              <a:t>Saxum</a:t>
            </a:r>
            <a:r>
              <a:rPr lang="en-US" sz="800" dirty="0" smtClean="0"/>
              <a:t> (Own work) [CC BY-SA 3.0 (http://creativecommons.org/licenses/by-sa/3.0) or GFDL (http://www.gnu.org/copyleft/fdl.html)], via Wikimedia </a:t>
            </a:r>
            <a:r>
              <a:rPr lang="en-US" sz="800" dirty="0" smtClean="0"/>
              <a:t>Commons</a:t>
            </a:r>
            <a:endParaRPr lang="el-GR" sz="800" dirty="0" smtClean="0"/>
          </a:p>
          <a:p>
            <a:pPr algn="ctr"/>
            <a:r>
              <a:rPr lang="el-GR" sz="800" b="1" i="1" dirty="0" smtClean="0"/>
              <a:t>Επόμενες:</a:t>
            </a:r>
            <a:endParaRPr lang="el-GR" sz="800" b="1" i="1" dirty="0" smtClean="0"/>
          </a:p>
          <a:p>
            <a:pPr algn="ctr"/>
            <a:r>
              <a:rPr lang="en-US" sz="800" dirty="0" smtClean="0"/>
              <a:t>By </a:t>
            </a:r>
            <a:r>
              <a:rPr lang="en-US" sz="800" dirty="0" err="1" smtClean="0"/>
              <a:t>Юкатан</a:t>
            </a:r>
            <a:r>
              <a:rPr lang="en-US" sz="800" dirty="0" smtClean="0"/>
              <a:t> (Own work) [CC BY-SA 3.0 (http://creativecommons.org/licenses/by-sa/3.0) or GFDL (http://www.gnu.org/copyleft/fdl.html)], via Wikimedia </a:t>
            </a:r>
            <a:r>
              <a:rPr lang="en-US" sz="800" dirty="0" smtClean="0"/>
              <a:t>Commons</a:t>
            </a:r>
            <a:endParaRPr lang="el-GR" sz="800" dirty="0" smtClean="0"/>
          </a:p>
          <a:p>
            <a:pPr algn="ctr"/>
            <a:r>
              <a:rPr lang="en-US" sz="800" dirty="0" smtClean="0"/>
              <a:t>By Ronny Siegel (Own work) [CC BY 3.0 (http://creativecommons.org/licenses/by/3.0)], via Wikimedia </a:t>
            </a:r>
            <a:r>
              <a:rPr lang="en-US" sz="800" dirty="0" smtClean="0"/>
              <a:t>Commons</a:t>
            </a:r>
            <a:endParaRPr lang="el-GR" sz="800" dirty="0" smtClean="0"/>
          </a:p>
          <a:p>
            <a:pPr algn="ctr"/>
            <a:r>
              <a:rPr lang="el-GR" sz="800" dirty="0" smtClean="0"/>
              <a:t>Του/της </a:t>
            </a:r>
            <a:r>
              <a:rPr lang="en-US" sz="800" dirty="0" err="1" smtClean="0"/>
              <a:t>GiannisKourbelis</a:t>
            </a:r>
            <a:r>
              <a:rPr lang="en-US" sz="800" dirty="0" smtClean="0"/>
              <a:t> / </a:t>
            </a:r>
            <a:r>
              <a:rPr lang="en-US" sz="800" dirty="0" err="1" smtClean="0"/>
              <a:t>GiannisKourbelis</a:t>
            </a:r>
            <a:r>
              <a:rPr lang="en-US" sz="800" dirty="0" smtClean="0"/>
              <a:t> at </a:t>
            </a:r>
            <a:r>
              <a:rPr lang="el-GR" sz="800" dirty="0" smtClean="0"/>
              <a:t>Ελληνικά </a:t>
            </a:r>
            <a:r>
              <a:rPr lang="en-US" sz="800" dirty="0" smtClean="0"/>
              <a:t>Wikipedia (</a:t>
            </a:r>
            <a:r>
              <a:rPr lang="el-GR" sz="800" dirty="0" smtClean="0"/>
              <a:t>Έργο αυτού που το ανεβάζει) [</a:t>
            </a:r>
            <a:r>
              <a:rPr lang="en-US" sz="800" dirty="0" smtClean="0"/>
              <a:t>CC BY-SA 3.0 (http://creativecommons.org/licenses/by-sa/3.0) </a:t>
            </a:r>
            <a:r>
              <a:rPr lang="el-GR" sz="800" dirty="0" smtClean="0"/>
              <a:t>ή </a:t>
            </a:r>
            <a:r>
              <a:rPr lang="en-US" sz="800" dirty="0" smtClean="0"/>
              <a:t>GFDL 1.3 (www.gnu.org/licenses/fdl-1.3.html)], </a:t>
            </a:r>
            <a:r>
              <a:rPr lang="el-GR" sz="800" dirty="0" smtClean="0"/>
              <a:t>μέσω των </a:t>
            </a:r>
            <a:r>
              <a:rPr lang="en-US" sz="800" dirty="0" smtClean="0"/>
              <a:t>Wikimedia </a:t>
            </a:r>
            <a:r>
              <a:rPr lang="en-US" sz="800" dirty="0" smtClean="0"/>
              <a:t>Commons</a:t>
            </a:r>
            <a:endParaRPr lang="el-GR" sz="800" dirty="0" smtClean="0"/>
          </a:p>
          <a:p>
            <a:pPr algn="ctr"/>
            <a:r>
              <a:rPr lang="en-US" sz="800" dirty="0" smtClean="0"/>
              <a:t>By François F.-Dubois (Own work) [GFDL (http://www.gnu.org/copyleft/fdl.html), CC-BY-SA-3.0 (http://creativecommons.org/licenses/by-sa/3.0/) or CC BY-SA 2.5-2.0-1.0 (http://creativecommons.org/licenses/by-sa/2.5-2.0-1.0)], via Wikimedia Commons</a:t>
            </a:r>
            <a:endParaRPr lang="el-GR" sz="800" dirty="0" smtClean="0"/>
          </a:p>
          <a:p>
            <a:pPr algn="ctr"/>
            <a:endParaRPr lang="el-GR" sz="8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58924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i="1" dirty="0" smtClean="0"/>
              <a:t>Το ιερό τού Απόλλωνα στους Δελφούς</a:t>
            </a:r>
            <a:endParaRPr lang="el-GR" b="1" i="1" dirty="0"/>
          </a:p>
        </p:txBody>
      </p:sp>
      <p:pic>
        <p:nvPicPr>
          <p:cNvPr id="3074" name="Picture 2" descr="C:\Users\User\Downloads\Panorama_Delfi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802482"/>
            <a:ext cx="9144000" cy="3714750"/>
          </a:xfrm>
          <a:prstGeom prst="rect">
            <a:avLst/>
          </a:prstGeom>
          <a:noFill/>
        </p:spPr>
      </p:pic>
      <p:pic>
        <p:nvPicPr>
          <p:cNvPr id="3075" name="Picture 3" descr="C:\Users\User\Downloads\Delphi_Apollo_Temple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04664"/>
            <a:ext cx="986509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C0C0C0"/>
            </a:solidFill>
          </a:ln>
        </p:spPr>
        <p:txBody>
          <a:bodyPr wrap="square" rtlCol="0">
            <a:spAutoFit/>
          </a:bodyPr>
          <a:lstStyle/>
          <a:p>
            <a:r>
              <a:rPr lang="el-GR" b="1" i="1" dirty="0" smtClean="0"/>
              <a:t>	Χρᾷ ἡ Πυθία κτίζειν πόλιν: ο Α΄ και ο Β΄ Αποικισμός </a:t>
            </a:r>
            <a:endParaRPr lang="el-GR" dirty="0"/>
          </a:p>
        </p:txBody>
      </p:sp>
      <p:pic>
        <p:nvPicPr>
          <p:cNvPr id="2050" name="Picture 2" descr="C:\Users\User\Downloads\Themis_Aigeus_Antikensammlung_Berlin_F2538_n2.jpg"/>
          <p:cNvPicPr>
            <a:picLocks noChangeAspect="1" noChangeArrowheads="1"/>
          </p:cNvPicPr>
          <p:nvPr/>
        </p:nvPicPr>
        <p:blipFill>
          <a:blip r:embed="rId2" cstate="screen">
            <a:lum bright="10000" contrast="20000"/>
          </a:blip>
          <a:srcRect/>
          <a:stretch>
            <a:fillRect/>
          </a:stretch>
        </p:blipFill>
        <p:spPr bwMode="auto">
          <a:xfrm>
            <a:off x="0" y="0"/>
            <a:ext cx="874726" cy="1628800"/>
          </a:xfrm>
          <a:prstGeom prst="rect">
            <a:avLst/>
          </a:prstGeom>
          <a:noFill/>
        </p:spPr>
      </p:pic>
      <p:pic>
        <p:nvPicPr>
          <p:cNvPr id="4098" name="Picture 2" descr="C:\Users\User\Downloads\1024px-Delphi_-_Treasury_of_Athen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" y="0"/>
            <a:ext cx="6418131" cy="4005064"/>
          </a:xfrm>
          <a:prstGeom prst="rect">
            <a:avLst/>
          </a:prstGeom>
          <a:noFill/>
        </p:spPr>
      </p:pic>
      <p:pic>
        <p:nvPicPr>
          <p:cNvPr id="4099" name="Picture 3" descr="C:\Users\User\Pictures\Ομφαλός_της_γής_(Δελφοί)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4581128"/>
            <a:ext cx="2545088" cy="1908816"/>
          </a:xfrm>
          <a:prstGeom prst="rect">
            <a:avLst/>
          </a:prstGeom>
          <a:noFill/>
        </p:spPr>
      </p:pic>
      <p:pic>
        <p:nvPicPr>
          <p:cNvPr id="4100" name="Picture 4" descr="C:\Users\User\Downloads\1024px-Delphi_tholos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707904" y="2780928"/>
            <a:ext cx="5201920" cy="390144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588224" y="908720"/>
            <a:ext cx="2160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i="1" dirty="0" smtClean="0"/>
              <a:t>Ο Θησαυρός των Αθηναίων </a:t>
            </a:r>
          </a:p>
          <a:p>
            <a:pPr algn="ctr"/>
            <a:r>
              <a:rPr lang="el-GR" b="1" i="1" dirty="0" smtClean="0"/>
              <a:t>και </a:t>
            </a:r>
          </a:p>
          <a:p>
            <a:pPr algn="ctr"/>
            <a:r>
              <a:rPr lang="el-GR" b="1" i="1" dirty="0" smtClean="0"/>
              <a:t>η Θόλος τής Αθηνάς Προναίας</a:t>
            </a:r>
            <a:endParaRPr lang="el-GR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04664"/>
            <a:ext cx="986509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C0C0C0"/>
            </a:solidFill>
          </a:ln>
        </p:spPr>
        <p:txBody>
          <a:bodyPr wrap="square" rtlCol="0">
            <a:spAutoFit/>
          </a:bodyPr>
          <a:lstStyle/>
          <a:p>
            <a:r>
              <a:rPr lang="el-GR" b="1" i="1" dirty="0" smtClean="0"/>
              <a:t>	Χρᾷ ἡ Πυθία κτίζειν πόλιν: ο Α΄ και ο Β΄ Αποικισμός </a:t>
            </a:r>
            <a:endParaRPr lang="el-GR" dirty="0"/>
          </a:p>
        </p:txBody>
      </p:sp>
      <p:pic>
        <p:nvPicPr>
          <p:cNvPr id="2050" name="Picture 2" descr="C:\Users\User\Downloads\Themis_Aigeus_Antikensammlung_Berlin_F2538_n2.jpg"/>
          <p:cNvPicPr>
            <a:picLocks noChangeAspect="1" noChangeArrowheads="1"/>
          </p:cNvPicPr>
          <p:nvPr/>
        </p:nvPicPr>
        <p:blipFill>
          <a:blip r:embed="rId2" cstate="screen">
            <a:lum bright="10000" contrast="20000"/>
          </a:blip>
          <a:srcRect/>
          <a:stretch>
            <a:fillRect/>
          </a:stretch>
        </p:blipFill>
        <p:spPr bwMode="auto">
          <a:xfrm>
            <a:off x="0" y="0"/>
            <a:ext cx="874726" cy="1628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6567155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By Deutsch: </a:t>
            </a:r>
            <a:r>
              <a:rPr lang="en-US" sz="1000" dirty="0" err="1" smtClean="0"/>
              <a:t>Kodros-Maler</a:t>
            </a:r>
            <a:r>
              <a:rPr lang="en-US" sz="1000" dirty="0" smtClean="0"/>
              <a:t> English: </a:t>
            </a:r>
            <a:r>
              <a:rPr lang="en-US" sz="1000" dirty="0" err="1" smtClean="0"/>
              <a:t>Kodros</a:t>
            </a:r>
            <a:r>
              <a:rPr lang="en-US" sz="1000" dirty="0" smtClean="0"/>
              <a:t> Painter </a:t>
            </a:r>
            <a:r>
              <a:rPr lang="en-US" sz="1000" dirty="0" err="1" smtClean="0"/>
              <a:t>Français</a:t>
            </a:r>
            <a:r>
              <a:rPr lang="en-US" sz="1000" dirty="0" smtClean="0"/>
              <a:t> : </a:t>
            </a:r>
            <a:r>
              <a:rPr lang="en-US" sz="1000" dirty="0" err="1" smtClean="0"/>
              <a:t>Peintre</a:t>
            </a:r>
            <a:r>
              <a:rPr lang="en-US" sz="1000" dirty="0" smtClean="0"/>
              <a:t> de </a:t>
            </a:r>
            <a:r>
              <a:rPr lang="en-US" sz="1000" dirty="0" err="1" smtClean="0"/>
              <a:t>Codros</a:t>
            </a:r>
            <a:r>
              <a:rPr lang="en-US" sz="1000" dirty="0" smtClean="0"/>
              <a:t> (</a:t>
            </a:r>
            <a:r>
              <a:rPr lang="en-US" sz="1000" dirty="0" err="1" smtClean="0"/>
              <a:t>User:Bibi</a:t>
            </a:r>
            <a:r>
              <a:rPr lang="en-US" sz="1000" dirty="0" smtClean="0"/>
              <a:t> Saint-</a:t>
            </a:r>
            <a:r>
              <a:rPr lang="en-US" sz="1000" dirty="0" err="1" smtClean="0"/>
              <a:t>Pol</a:t>
            </a:r>
            <a:r>
              <a:rPr lang="en-US" sz="1000" dirty="0" smtClean="0"/>
              <a:t>, own work, 2008-02-16) [Public domain], via Wikimedia Commons</a:t>
            </a:r>
            <a:endParaRPr lang="el-GR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2373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i="1" dirty="0" smtClean="0"/>
              <a:t>Η Πυθία. </a:t>
            </a:r>
            <a:r>
              <a:rPr lang="en-US" b="1" i="1" dirty="0" err="1" smtClean="0"/>
              <a:t>Antikensammlung</a:t>
            </a:r>
            <a:r>
              <a:rPr lang="en-US" b="1" i="1" dirty="0" smtClean="0"/>
              <a:t> Berlin</a:t>
            </a:r>
          </a:p>
          <a:p>
            <a:endParaRPr lang="el-GR" b="1" i="1" dirty="0"/>
          </a:p>
        </p:txBody>
      </p:sp>
      <p:pic>
        <p:nvPicPr>
          <p:cNvPr id="5122" name="Picture 2" descr="C:\Users\User\Downloads\1024px-Themis_Aigeus_Antikensammlung_Berlin_F2538_n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91680" y="260648"/>
            <a:ext cx="5976664" cy="58774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04664"/>
            <a:ext cx="986509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C0C0C0"/>
            </a:solidFill>
          </a:ln>
        </p:spPr>
        <p:txBody>
          <a:bodyPr wrap="square" rtlCol="0">
            <a:spAutoFit/>
          </a:bodyPr>
          <a:lstStyle/>
          <a:p>
            <a:r>
              <a:rPr lang="el-GR" b="1" i="1" dirty="0" smtClean="0"/>
              <a:t>	Χρᾷ ἡ Πυθία κτίζειν πόλιν: ο Α΄ και ο Β΄ Αποικισμός </a:t>
            </a:r>
            <a:endParaRPr lang="el-GR" dirty="0"/>
          </a:p>
        </p:txBody>
      </p:sp>
      <p:pic>
        <p:nvPicPr>
          <p:cNvPr id="2050" name="Picture 2" descr="C:\Users\User\Downloads\Themis_Aigeus_Antikensammlung_Berlin_F2538_n2.jpg"/>
          <p:cNvPicPr>
            <a:picLocks noChangeAspect="1" noChangeArrowheads="1"/>
          </p:cNvPicPr>
          <p:nvPr/>
        </p:nvPicPr>
        <p:blipFill>
          <a:blip r:embed="rId2" cstate="screen">
            <a:lum bright="10000" contrast="20000"/>
          </a:blip>
          <a:srcRect/>
          <a:stretch>
            <a:fillRect/>
          </a:stretch>
        </p:blipFill>
        <p:spPr bwMode="auto">
          <a:xfrm>
            <a:off x="0" y="0"/>
            <a:ext cx="874726" cy="1628800"/>
          </a:xfrm>
          <a:prstGeom prst="rect">
            <a:avLst/>
          </a:prstGeom>
          <a:noFill/>
        </p:spPr>
      </p:pic>
      <p:pic>
        <p:nvPicPr>
          <p:cNvPr id="6146" name="Picture 2" descr="C:\Users\User\Downloads\Bruttium-Rhegion-coin-415-410-387-BC-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67744" y="1844824"/>
            <a:ext cx="4434408" cy="216399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73325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Classical Numismatic Group, Inc. http://www.cngcoins.com [GFDL (http://www.gnu.org/copyleft/fdl.html), CC-BY-SA-3.0 (http://creativecommons.org/licenses/by-sa/3.0/) or CC BY-SA 2.5 (http://creativecommons.org/licenses/by-sa/2.5)], via Wikimedia Commons</a:t>
            </a:r>
            <a:endParaRPr lang="el-GR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37321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i="1" dirty="0" smtClean="0"/>
              <a:t>Ο Απόλλωνας σε νόμισμα της αποικίας Ρήγιο στην Κάτω Ιταλία.</a:t>
            </a:r>
            <a:endParaRPr lang="el-GR" b="1" i="1" dirty="0"/>
          </a:p>
        </p:txBody>
      </p:sp>
      <p:pic>
        <p:nvPicPr>
          <p:cNvPr id="6147" name="Picture 3" descr="C:\Users\User\Pictures\250px-Italy_provincial_location_map.svg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20272" y="2924944"/>
            <a:ext cx="1835696" cy="2305634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8388424" y="4653136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04664"/>
            <a:ext cx="986509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C0C0C0"/>
            </a:solidFill>
          </a:ln>
        </p:spPr>
        <p:txBody>
          <a:bodyPr wrap="square" rtlCol="0">
            <a:spAutoFit/>
          </a:bodyPr>
          <a:lstStyle/>
          <a:p>
            <a:r>
              <a:rPr lang="el-GR" b="1" i="1" dirty="0" smtClean="0"/>
              <a:t>	Χρᾷ ἡ Πυθία κτίζειν πόλιν: ο Α΄ και ο Β΄ Αποικισμός </a:t>
            </a:r>
            <a:endParaRPr lang="el-GR" dirty="0"/>
          </a:p>
        </p:txBody>
      </p:sp>
      <p:pic>
        <p:nvPicPr>
          <p:cNvPr id="2050" name="Picture 2" descr="C:\Users\User\Downloads\Themis_Aigeus_Antikensammlung_Berlin_F2538_n2.jpg"/>
          <p:cNvPicPr>
            <a:picLocks noChangeAspect="1" noChangeArrowheads="1"/>
          </p:cNvPicPr>
          <p:nvPr/>
        </p:nvPicPr>
        <p:blipFill>
          <a:blip r:embed="rId2" cstate="screen">
            <a:lum bright="10000" contrast="20000"/>
          </a:blip>
          <a:srcRect/>
          <a:stretch>
            <a:fillRect/>
          </a:stretch>
        </p:blipFill>
        <p:spPr bwMode="auto">
          <a:xfrm>
            <a:off x="0" y="0"/>
            <a:ext cx="874726" cy="1628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99592" y="6495147"/>
            <a:ext cx="72728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By </a:t>
            </a:r>
            <a:r>
              <a:rPr lang="en-US" sz="1000" dirty="0" err="1" smtClean="0"/>
              <a:t>Gepgepgep</a:t>
            </a:r>
            <a:r>
              <a:rPr lang="en-US" sz="1000" dirty="0" smtClean="0"/>
              <a:t> (Own work) [CC BY-SA 3.0 (http://creativecommons.org/licenses/by-sa/3.0)], via Wikimedia Commons</a:t>
            </a:r>
            <a:endParaRPr lang="el-GR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73499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i="1" dirty="0" smtClean="0"/>
              <a:t>Ο Β΄ Αποικισμός</a:t>
            </a:r>
          </a:p>
          <a:p>
            <a:pPr algn="ctr"/>
            <a:r>
              <a:rPr lang="el-GR" b="1" i="1" dirty="0" smtClean="0"/>
              <a:t>(με κίτρινο οι φοινικικές αποικίες)</a:t>
            </a:r>
            <a:endParaRPr lang="el-GR" b="1" i="1" dirty="0"/>
          </a:p>
        </p:txBody>
      </p:sp>
      <p:pic>
        <p:nvPicPr>
          <p:cNvPr id="2" name="Picture 2" descr="C:\Users\User\Downloads\Griechischen_und_phönizischen_Kolonien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6024" y="836712"/>
            <a:ext cx="8676456" cy="4944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04664"/>
            <a:ext cx="986509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C0C0C0"/>
            </a:solidFill>
          </a:ln>
        </p:spPr>
        <p:txBody>
          <a:bodyPr wrap="square" rtlCol="0">
            <a:spAutoFit/>
          </a:bodyPr>
          <a:lstStyle/>
          <a:p>
            <a:r>
              <a:rPr lang="el-GR" b="1" i="1" dirty="0" smtClean="0"/>
              <a:t>	Χρᾷ ἡ Πυθία κτίζειν πόλιν: ο Α΄ και ο Β΄ Αποικισμός </a:t>
            </a:r>
            <a:endParaRPr lang="el-GR" dirty="0"/>
          </a:p>
        </p:txBody>
      </p:sp>
      <p:pic>
        <p:nvPicPr>
          <p:cNvPr id="2050" name="Picture 2" descr="C:\Users\User\Downloads\Themis_Aigeus_Antikensammlung_Berlin_F2538_n2.jpg"/>
          <p:cNvPicPr>
            <a:picLocks noChangeAspect="1" noChangeArrowheads="1"/>
          </p:cNvPicPr>
          <p:nvPr/>
        </p:nvPicPr>
        <p:blipFill>
          <a:blip r:embed="rId2" cstate="screen">
            <a:lum bright="10000" contrast="20000"/>
          </a:blip>
          <a:srcRect/>
          <a:stretch>
            <a:fillRect/>
          </a:stretch>
        </p:blipFill>
        <p:spPr bwMode="auto">
          <a:xfrm>
            <a:off x="0" y="0"/>
            <a:ext cx="874726" cy="1628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411760" y="6043354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000" dirty="0" smtClean="0"/>
              <a:t>By </a:t>
            </a:r>
            <a:r>
              <a:rPr lang="en-US" sz="1000" dirty="0" smtClean="0"/>
              <a:t>George </a:t>
            </a:r>
            <a:r>
              <a:rPr lang="en-US" sz="1000" dirty="0" err="1" smtClean="0"/>
              <a:t>Tsiagalakis</a:t>
            </a:r>
            <a:r>
              <a:rPr lang="en-US" sz="1000" dirty="0" smtClean="0"/>
              <a:t> [GFDL (http://www.gnu.org/copyleft/fdl.html) or CC BY-SA 4.0-3.0-2.5-2.0-1.0 (http://creativecommons.org/licenses/by-sa/4.0-3.0-2.5-2.0-1.0)], via Wikimedia Commons</a:t>
            </a:r>
            <a:endParaRPr lang="el-GR" sz="1000" dirty="0"/>
          </a:p>
        </p:txBody>
      </p:sp>
      <p:pic>
        <p:nvPicPr>
          <p:cNvPr id="7170" name="Picture 2" descr="C:\Users\User\Downloads\Ελληνικές_αποικίες_Ευξείνου_Πόντου.svg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986730"/>
            <a:ext cx="9144000" cy="48845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04664"/>
            <a:ext cx="986509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C0C0C0"/>
            </a:solidFill>
          </a:ln>
        </p:spPr>
        <p:txBody>
          <a:bodyPr wrap="square" rtlCol="0">
            <a:spAutoFit/>
          </a:bodyPr>
          <a:lstStyle/>
          <a:p>
            <a:r>
              <a:rPr lang="el-GR" b="1" i="1" dirty="0" smtClean="0"/>
              <a:t>	Χρᾷ ἡ Πυθία κτίζειν πόλιν: ο Α΄ και ο Β΄ Αποικισμός </a:t>
            </a:r>
            <a:endParaRPr lang="el-GR" dirty="0"/>
          </a:p>
        </p:txBody>
      </p:sp>
      <p:pic>
        <p:nvPicPr>
          <p:cNvPr id="2050" name="Picture 2" descr="C:\Users\User\Downloads\Themis_Aigeus_Antikensammlung_Berlin_F2538_n2.jpg"/>
          <p:cNvPicPr>
            <a:picLocks noChangeAspect="1" noChangeArrowheads="1"/>
          </p:cNvPicPr>
          <p:nvPr/>
        </p:nvPicPr>
        <p:blipFill>
          <a:blip r:embed="rId2" cstate="screen">
            <a:lum bright="10000" contrast="20000"/>
          </a:blip>
          <a:srcRect/>
          <a:stretch>
            <a:fillRect/>
          </a:stretch>
        </p:blipFill>
        <p:spPr bwMode="auto">
          <a:xfrm>
            <a:off x="0" y="0"/>
            <a:ext cx="874726" cy="1628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660232" y="5877272"/>
            <a:ext cx="24837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/>
              <a:t>By </a:t>
            </a:r>
            <a:r>
              <a:rPr lang="en-US" sz="1000" dirty="0" err="1" smtClean="0"/>
              <a:t>Wolfymoza</a:t>
            </a:r>
            <a:r>
              <a:rPr lang="en-US" sz="1000" dirty="0" smtClean="0"/>
              <a:t> (Own work) [CC BY-SA 4.0 (http://creativecommons.org/licenses/by-sa/4.0)], via Wikimedia Commons</a:t>
            </a:r>
            <a:endParaRPr lang="el-GR" sz="1000" dirty="0"/>
          </a:p>
        </p:txBody>
      </p:sp>
      <p:pic>
        <p:nvPicPr>
          <p:cNvPr id="8194" name="Picture 2" descr="C:\Users\User\Downloads\Ancient_Greek_Colonies_in_Magna_Grecia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3" y="980728"/>
            <a:ext cx="5901961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04664"/>
            <a:ext cx="986509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C0C0C0"/>
            </a:solidFill>
          </a:ln>
        </p:spPr>
        <p:txBody>
          <a:bodyPr wrap="square" rtlCol="0">
            <a:spAutoFit/>
          </a:bodyPr>
          <a:lstStyle/>
          <a:p>
            <a:r>
              <a:rPr lang="el-GR" b="1" i="1" dirty="0" smtClean="0"/>
              <a:t>	Χρᾷ ἡ Πυθία κτίζειν πόλιν: ο Α΄ και ο Β΄ Αποικισμός </a:t>
            </a:r>
            <a:endParaRPr lang="el-GR" dirty="0"/>
          </a:p>
        </p:txBody>
      </p:sp>
      <p:pic>
        <p:nvPicPr>
          <p:cNvPr id="2050" name="Picture 2" descr="C:\Users\User\Downloads\Themis_Aigeus_Antikensammlung_Berlin_F2538_n2.jpg"/>
          <p:cNvPicPr>
            <a:picLocks noChangeAspect="1" noChangeArrowheads="1"/>
          </p:cNvPicPr>
          <p:nvPr/>
        </p:nvPicPr>
        <p:blipFill>
          <a:blip r:embed="rId2" cstate="screen">
            <a:lum bright="10000" contrast="20000"/>
          </a:blip>
          <a:srcRect/>
          <a:stretch>
            <a:fillRect/>
          </a:stretch>
        </p:blipFill>
        <p:spPr bwMode="auto">
          <a:xfrm>
            <a:off x="0" y="0"/>
            <a:ext cx="874726" cy="1628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621814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i="1" dirty="0" smtClean="0"/>
              <a:t>Ο ναός τής Αθηνάς στην Ποσειδωνία, Κάτω Ιταλία</a:t>
            </a:r>
          </a:p>
          <a:p>
            <a:pPr algn="ctr"/>
            <a:r>
              <a:rPr lang="en-US" sz="1000" dirty="0" smtClean="0"/>
              <a:t>Berthold </a:t>
            </a:r>
            <a:r>
              <a:rPr lang="en-US" sz="1000" dirty="0" smtClean="0"/>
              <a:t>Werner [CC BY-SA 3.0 (http://creativecommons.org/licenses/by-sa/3.0)], via Wikimedia Commons</a:t>
            </a:r>
            <a:endParaRPr lang="el-GR" sz="1000" dirty="0"/>
          </a:p>
        </p:txBody>
      </p:sp>
      <p:pic>
        <p:nvPicPr>
          <p:cNvPr id="9218" name="Picture 2" descr="C:\Users\User\Downloads\Paestum_BW_2013-05-17_13-58-2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2597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04664"/>
            <a:ext cx="986509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C0C0C0"/>
            </a:solidFill>
          </a:ln>
        </p:spPr>
        <p:txBody>
          <a:bodyPr wrap="square" rtlCol="0">
            <a:spAutoFit/>
          </a:bodyPr>
          <a:lstStyle/>
          <a:p>
            <a:r>
              <a:rPr lang="el-GR" b="1" i="1" dirty="0" smtClean="0"/>
              <a:t>	Χρᾷ ἡ Πυθία κτίζειν πόλιν: ο Α΄ και ο Β΄ Αποικισμός </a:t>
            </a:r>
            <a:endParaRPr lang="el-GR" dirty="0"/>
          </a:p>
        </p:txBody>
      </p:sp>
      <p:pic>
        <p:nvPicPr>
          <p:cNvPr id="2050" name="Picture 2" descr="C:\Users\User\Downloads\Themis_Aigeus_Antikensammlung_Berlin_F2538_n2.jpg"/>
          <p:cNvPicPr>
            <a:picLocks noChangeAspect="1" noChangeArrowheads="1"/>
          </p:cNvPicPr>
          <p:nvPr/>
        </p:nvPicPr>
        <p:blipFill>
          <a:blip r:embed="rId2" cstate="screen">
            <a:lum bright="10000" contrast="20000"/>
          </a:blip>
          <a:srcRect/>
          <a:stretch>
            <a:fillRect/>
          </a:stretch>
        </p:blipFill>
        <p:spPr bwMode="auto">
          <a:xfrm>
            <a:off x="0" y="0"/>
            <a:ext cx="874726" cy="1628800"/>
          </a:xfrm>
          <a:prstGeom prst="rect">
            <a:avLst/>
          </a:prstGeom>
          <a:noFill/>
        </p:spPr>
      </p:pic>
      <p:pic>
        <p:nvPicPr>
          <p:cNvPr id="2051" name="Picture 3" descr="C:\Users\User\Downloads\Mycenaean_World_Greek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19872" y="1340768"/>
            <a:ext cx="5328794" cy="47875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95536" y="5517232"/>
            <a:ext cx="28083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By </a:t>
            </a:r>
            <a:r>
              <a:rPr lang="en-US" sz="1000" dirty="0" err="1" smtClean="0"/>
              <a:t>Alexikoua</a:t>
            </a:r>
            <a:r>
              <a:rPr lang="en-US" sz="1000" dirty="0" smtClean="0"/>
              <a:t> (Own work) [CC BY-SA 3.0 (http://creativecommons.org/licenses/by-sa/3.0)], via Wikimedia Commons</a:t>
            </a:r>
            <a:endParaRPr lang="el-G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528" y="5301208"/>
            <a:ext cx="2890664" cy="11521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000" dirty="0" smtClean="0"/>
              <a:t>By Robert </a:t>
            </a:r>
            <a:r>
              <a:rPr lang="en-US" sz="1000" dirty="0" err="1" smtClean="0"/>
              <a:t>Markot</a:t>
            </a:r>
            <a:r>
              <a:rPr lang="en-US" sz="1000" dirty="0" smtClean="0"/>
              <a:t> (The Penguin Historical Atlas of Ancient Greece) [CC BY-SA 3.0 (http://creativecommons.org/licenses/by-sa/3.0)], via Wikimedia Commons</a:t>
            </a:r>
            <a:endParaRPr lang="el-GR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3140968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 smtClean="0"/>
              <a:t>Οι μετακινήσεις των ελληνικών φύλων μετά την κάθοδο των Δωριέων</a:t>
            </a:r>
            <a:endParaRPr lang="el-GR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04664"/>
            <a:ext cx="986509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C0C0C0"/>
            </a:solidFill>
          </a:ln>
        </p:spPr>
        <p:txBody>
          <a:bodyPr wrap="square" rtlCol="0">
            <a:spAutoFit/>
          </a:bodyPr>
          <a:lstStyle/>
          <a:p>
            <a:r>
              <a:rPr lang="el-GR" b="1" i="1" dirty="0" smtClean="0"/>
              <a:t>	Χρᾷ ἡ Πυθία κτίζειν πόλιν: ο Α΄ και ο Β΄ Αποικισμός </a:t>
            </a:r>
            <a:endParaRPr lang="el-GR" dirty="0"/>
          </a:p>
        </p:txBody>
      </p:sp>
      <p:pic>
        <p:nvPicPr>
          <p:cNvPr id="8" name="Picture 2" descr="C:\Users\User\Downloads\Themis_Aigeus_Antikensammlung_Berlin_F2538_n2.jpg"/>
          <p:cNvPicPr>
            <a:picLocks noChangeAspect="1" noChangeArrowheads="1"/>
          </p:cNvPicPr>
          <p:nvPr/>
        </p:nvPicPr>
        <p:blipFill>
          <a:blip r:embed="rId2" cstate="screen">
            <a:lum bright="10000" contrast="20000"/>
          </a:blip>
          <a:srcRect/>
          <a:stretch>
            <a:fillRect/>
          </a:stretch>
        </p:blipFill>
        <p:spPr bwMode="auto">
          <a:xfrm>
            <a:off x="0" y="0"/>
            <a:ext cx="874726" cy="1628800"/>
          </a:xfrm>
          <a:prstGeom prst="rect">
            <a:avLst/>
          </a:prstGeom>
          <a:noFill/>
        </p:spPr>
      </p:pic>
      <p:pic>
        <p:nvPicPr>
          <p:cNvPr id="1028" name="Picture 4" descr="C:\Users\User\Downloads\1024px-Dark_Age_Greece_Map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3968" y="908720"/>
            <a:ext cx="3924368" cy="5733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5445224"/>
            <a:ext cx="3754760" cy="8640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000" dirty="0" smtClean="0"/>
              <a:t>By </a:t>
            </a:r>
            <a:r>
              <a:rPr lang="en-US" sz="1000" dirty="0" err="1" smtClean="0"/>
              <a:t>Alexikoua</a:t>
            </a:r>
            <a:r>
              <a:rPr lang="en-US" sz="1000" dirty="0" smtClean="0"/>
              <a:t> [CC BY-SA 3.0</a:t>
            </a:r>
            <a:r>
              <a:rPr lang="el-GR" sz="1000" dirty="0"/>
              <a:t> </a:t>
            </a:r>
            <a:r>
              <a:rPr lang="en-US" sz="1000" dirty="0" smtClean="0"/>
              <a:t>(http://creativecommons.org/licenses/by-sa/3.0)], via Wikimedia</a:t>
            </a:r>
            <a:r>
              <a:rPr lang="el-GR" sz="1000" dirty="0" smtClean="0"/>
              <a:t>  </a:t>
            </a:r>
            <a:r>
              <a:rPr lang="en-US" sz="1000" dirty="0" smtClean="0"/>
              <a:t>Commons</a:t>
            </a:r>
            <a:endParaRPr lang="el-GR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4581128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 smtClean="0"/>
              <a:t>Η κατανομή των δυτικών παραλίων τής Μικράς Ασίας στα ελληνικά φύλα</a:t>
            </a:r>
            <a:endParaRPr lang="el-GR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04664"/>
            <a:ext cx="986509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C0C0C0"/>
            </a:solidFill>
          </a:ln>
        </p:spPr>
        <p:txBody>
          <a:bodyPr wrap="square" rtlCol="0">
            <a:spAutoFit/>
          </a:bodyPr>
          <a:lstStyle/>
          <a:p>
            <a:r>
              <a:rPr lang="el-GR" b="1" i="1" dirty="0" smtClean="0"/>
              <a:t>	Χρᾷ ἡ Πυθία κτίζειν πόλιν: ο Α΄ και ο Β΄ Αποικισμός </a:t>
            </a:r>
            <a:endParaRPr lang="el-GR" dirty="0"/>
          </a:p>
        </p:txBody>
      </p:sp>
      <p:pic>
        <p:nvPicPr>
          <p:cNvPr id="8" name="Picture 2" descr="C:\Users\User\Downloads\Themis_Aigeus_Antikensammlung_Berlin_F2538_n2.jpg"/>
          <p:cNvPicPr>
            <a:picLocks noChangeAspect="1" noChangeArrowheads="1"/>
          </p:cNvPicPr>
          <p:nvPr/>
        </p:nvPicPr>
        <p:blipFill>
          <a:blip r:embed="rId2" cstate="screen">
            <a:lum bright="10000" contrast="20000"/>
          </a:blip>
          <a:srcRect/>
          <a:stretch>
            <a:fillRect/>
          </a:stretch>
        </p:blipFill>
        <p:spPr bwMode="auto">
          <a:xfrm>
            <a:off x="0" y="0"/>
            <a:ext cx="874726" cy="1628800"/>
          </a:xfrm>
          <a:prstGeom prst="rect">
            <a:avLst/>
          </a:prstGeom>
          <a:noFill/>
        </p:spPr>
      </p:pic>
      <p:pic>
        <p:nvPicPr>
          <p:cNvPr id="1026" name="Picture 2" descr="C:\Users\User\Downloads\637px-Western_Asia_Minor_Greek_Colonization.svg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8024" y="926242"/>
            <a:ext cx="3995936" cy="56520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04664"/>
            <a:ext cx="986509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C0C0C0"/>
            </a:solidFill>
          </a:ln>
        </p:spPr>
        <p:txBody>
          <a:bodyPr wrap="square" rtlCol="0">
            <a:spAutoFit/>
          </a:bodyPr>
          <a:lstStyle/>
          <a:p>
            <a:r>
              <a:rPr lang="el-GR" b="1" i="1" dirty="0" smtClean="0"/>
              <a:t>	Χρᾷ ἡ Πυθία κτίζειν πόλιν: ο Α΄ και ο Β΄ Αποικισμός </a:t>
            </a:r>
            <a:endParaRPr lang="el-GR" dirty="0"/>
          </a:p>
        </p:txBody>
      </p:sp>
      <p:pic>
        <p:nvPicPr>
          <p:cNvPr id="2050" name="Picture 2" descr="C:\Users\User\Downloads\Themis_Aigeus_Antikensammlung_Berlin_F2538_n2.jpg"/>
          <p:cNvPicPr>
            <a:picLocks noChangeAspect="1" noChangeArrowheads="1"/>
          </p:cNvPicPr>
          <p:nvPr/>
        </p:nvPicPr>
        <p:blipFill>
          <a:blip r:embed="rId2" cstate="screen">
            <a:lum bright="10000" contrast="20000"/>
          </a:blip>
          <a:srcRect/>
          <a:stretch>
            <a:fillRect/>
          </a:stretch>
        </p:blipFill>
        <p:spPr bwMode="auto">
          <a:xfrm>
            <a:off x="0" y="0"/>
            <a:ext cx="874726" cy="1628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51720" y="6093296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By Workshop of the Painter of New York MMA 34.11.2Marie-Lan Nguyen (Own work) [CC BY 2.5 (http://creativecommons.org/licenses/by/2.5)], via Wikimedia Commons</a:t>
            </a:r>
            <a:endParaRPr lang="el-GR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1115616" y="5517232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i="1" dirty="0" smtClean="0"/>
              <a:t>Παράσταση πλοίου σε κρατήρα γεωμετρικής εποχής</a:t>
            </a:r>
            <a:endParaRPr lang="el-GR" b="1" i="1" dirty="0"/>
          </a:p>
        </p:txBody>
      </p:sp>
      <p:pic>
        <p:nvPicPr>
          <p:cNvPr id="3076" name="Picture 4" descr="C:\Users\User\Downloads\Geometric_krater_Met_34.1.2_n0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857375"/>
            <a:ext cx="9144000" cy="3143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04664"/>
            <a:ext cx="986509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C0C0C0"/>
            </a:solidFill>
          </a:ln>
        </p:spPr>
        <p:txBody>
          <a:bodyPr wrap="square" rtlCol="0">
            <a:spAutoFit/>
          </a:bodyPr>
          <a:lstStyle/>
          <a:p>
            <a:r>
              <a:rPr lang="el-GR" b="1" i="1" dirty="0" smtClean="0"/>
              <a:t>	Χρᾷ ἡ Πυθία κτίζειν πόλιν: ο Α΄ και ο Β΄ Αποικισμός </a:t>
            </a:r>
            <a:endParaRPr lang="el-GR" dirty="0"/>
          </a:p>
        </p:txBody>
      </p:sp>
      <p:pic>
        <p:nvPicPr>
          <p:cNvPr id="2050" name="Picture 2" descr="C:\Users\User\Downloads\Themis_Aigeus_Antikensammlung_Berlin_F2538_n2.jpg"/>
          <p:cNvPicPr>
            <a:picLocks noChangeAspect="1" noChangeArrowheads="1"/>
          </p:cNvPicPr>
          <p:nvPr/>
        </p:nvPicPr>
        <p:blipFill>
          <a:blip r:embed="rId2" cstate="screen">
            <a:lum bright="10000" contrast="20000"/>
          </a:blip>
          <a:srcRect/>
          <a:stretch>
            <a:fillRect/>
          </a:stretch>
        </p:blipFill>
        <p:spPr bwMode="auto">
          <a:xfrm>
            <a:off x="0" y="0"/>
            <a:ext cx="874726" cy="1628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99592" y="6150114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By Anatolia_Ancient_Regions_base.svg: *Asia_Minor_Political_500BC.svg: *</a:t>
            </a:r>
            <a:r>
              <a:rPr lang="en-US" sz="1000" dirty="0" err="1" smtClean="0"/>
              <a:t>Mysia.svg</a:t>
            </a:r>
            <a:r>
              <a:rPr lang="en-US" sz="1000" dirty="0" smtClean="0"/>
              <a:t>: </a:t>
            </a:r>
            <a:r>
              <a:rPr lang="en-US" sz="1000" dirty="0" err="1" smtClean="0"/>
              <a:t>Emok</a:t>
            </a:r>
            <a:r>
              <a:rPr lang="en-US" sz="1000" dirty="0" smtClean="0"/>
              <a:t> derivative work: Mysia_map_ancient_community.jpg: </a:t>
            </a:r>
            <a:r>
              <a:rPr lang="en-US" sz="1000" dirty="0" err="1" smtClean="0"/>
              <a:t>User:Roke</a:t>
            </a:r>
            <a:r>
              <a:rPr lang="en-US" sz="1000" dirty="0" smtClean="0"/>
              <a:t> derivative work: </a:t>
            </a:r>
            <a:r>
              <a:rPr lang="en-US" sz="1000" dirty="0" err="1" smtClean="0"/>
              <a:t>MinisterForBadTimes</a:t>
            </a:r>
            <a:r>
              <a:rPr lang="en-US" sz="1000" dirty="0" smtClean="0"/>
              <a:t> (talk) derivative work: </a:t>
            </a:r>
            <a:r>
              <a:rPr lang="en-US" sz="1000" dirty="0" err="1" smtClean="0"/>
              <a:t>MinisterForBadTimes</a:t>
            </a:r>
            <a:r>
              <a:rPr lang="en-US" sz="1000" dirty="0" smtClean="0"/>
              <a:t> (talk) derivative work: </a:t>
            </a:r>
            <a:r>
              <a:rPr lang="en-US" sz="1000" dirty="0" err="1" smtClean="0"/>
              <a:t>Egmontaz</a:t>
            </a:r>
            <a:r>
              <a:rPr lang="en-US" sz="1000" dirty="0" smtClean="0"/>
              <a:t>♤ talk (Anatolia_Ancient_Regions_base.svg) [CC BY-SA 3.0 (http://creativecommons.org/licenses/by-sa/3.0) or GFDL (http://www.gnu.org/copyleft/fdl.html)], via Wikimedia Commons</a:t>
            </a:r>
            <a:endParaRPr lang="el-GR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1115616" y="5805264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i="1" dirty="0" smtClean="0"/>
              <a:t>Οι άμεσοι γείτονες των Ελλήνων μετά τον Α΄ Αποικισμό</a:t>
            </a:r>
            <a:endParaRPr lang="el-GR" b="1" i="1" dirty="0"/>
          </a:p>
        </p:txBody>
      </p:sp>
      <p:pic>
        <p:nvPicPr>
          <p:cNvPr id="3075" name="Picture 3" descr="C:\Users\User\Downloads\Anatolia_Ancient_Regions_base-el.svg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43607" y="908720"/>
            <a:ext cx="7351343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04664"/>
            <a:ext cx="986509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C0C0C0"/>
            </a:solidFill>
          </a:ln>
        </p:spPr>
        <p:txBody>
          <a:bodyPr wrap="square" rtlCol="0">
            <a:spAutoFit/>
          </a:bodyPr>
          <a:lstStyle/>
          <a:p>
            <a:r>
              <a:rPr lang="el-GR" b="1" i="1" dirty="0" smtClean="0"/>
              <a:t>	Χρᾷ ἡ Πυθία κτίζειν πόλιν: ο Α΄ και ο Β΄ Αποικισμός </a:t>
            </a:r>
            <a:endParaRPr lang="el-GR" dirty="0"/>
          </a:p>
        </p:txBody>
      </p:sp>
      <p:pic>
        <p:nvPicPr>
          <p:cNvPr id="2050" name="Picture 2" descr="C:\Users\User\Downloads\Themis_Aigeus_Antikensammlung_Berlin_F2538_n2.jpg"/>
          <p:cNvPicPr>
            <a:picLocks noChangeAspect="1" noChangeArrowheads="1"/>
          </p:cNvPicPr>
          <p:nvPr/>
        </p:nvPicPr>
        <p:blipFill>
          <a:blip r:embed="rId2" cstate="screen">
            <a:lum bright="10000" contrast="20000"/>
          </a:blip>
          <a:srcRect/>
          <a:stretch>
            <a:fillRect/>
          </a:stretch>
        </p:blipFill>
        <p:spPr bwMode="auto">
          <a:xfrm>
            <a:off x="0" y="0"/>
            <a:ext cx="874726" cy="1628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99592" y="6150114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By </a:t>
            </a:r>
            <a:r>
              <a:rPr lang="en-US" sz="1000" dirty="0" err="1" smtClean="0"/>
              <a:t>AncientGreekDialects</a:t>
            </a:r>
            <a:r>
              <a:rPr lang="en-US" sz="1000" dirty="0" smtClean="0"/>
              <a:t>_(Woodard).</a:t>
            </a:r>
            <a:r>
              <a:rPr lang="en-US" sz="1000" dirty="0" err="1" smtClean="0"/>
              <a:t>svg</a:t>
            </a:r>
            <a:r>
              <a:rPr lang="en-US" sz="1000" dirty="0" smtClean="0"/>
              <a:t>: </a:t>
            </a:r>
            <a:r>
              <a:rPr lang="en-US" sz="1000" dirty="0" err="1" smtClean="0"/>
              <a:t>Fut.Perf</a:t>
            </a:r>
            <a:r>
              <a:rPr lang="en-US" sz="1000" dirty="0" smtClean="0"/>
              <a:t>. derivative work: Homo lupus (</a:t>
            </a:r>
            <a:r>
              <a:rPr lang="en-US" sz="1000" dirty="0" err="1" smtClean="0"/>
              <a:t>AncientGreekDialects</a:t>
            </a:r>
            <a:r>
              <a:rPr lang="en-US" sz="1000" dirty="0" smtClean="0"/>
              <a:t>_(Woodard).</a:t>
            </a:r>
            <a:r>
              <a:rPr lang="en-US" sz="1000" dirty="0" err="1" smtClean="0"/>
              <a:t>svg</a:t>
            </a:r>
            <a:r>
              <a:rPr lang="en-US" sz="1000" dirty="0" smtClean="0"/>
              <a:t>) [Public domain], via Wikimedia Commons</a:t>
            </a:r>
            <a:endParaRPr lang="el-GR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1115616" y="5805264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i="1" dirty="0" smtClean="0"/>
              <a:t>Ο ελληνικός κόσμος μετά τον Α΄ Αποικισμό</a:t>
            </a:r>
            <a:endParaRPr lang="el-GR" b="1" i="1" dirty="0"/>
          </a:p>
        </p:txBody>
      </p:sp>
      <p:pic>
        <p:nvPicPr>
          <p:cNvPr id="1026" name="Picture 2" descr="C:\Users\User\Downloads\AncientGreekDialects_(Woodard)_grc.svg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19672" y="843053"/>
            <a:ext cx="5894784" cy="49622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04664"/>
            <a:ext cx="986509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C0C0C0"/>
            </a:solidFill>
          </a:ln>
        </p:spPr>
        <p:txBody>
          <a:bodyPr wrap="square" rtlCol="0">
            <a:spAutoFit/>
          </a:bodyPr>
          <a:lstStyle/>
          <a:p>
            <a:r>
              <a:rPr lang="el-GR" b="1" i="1" dirty="0" smtClean="0"/>
              <a:t>	Χρᾷ ἡ Πυθία κτίζειν πόλιν: ο Α΄ και ο Β΄ Αποικισμός </a:t>
            </a:r>
            <a:endParaRPr lang="el-GR" dirty="0"/>
          </a:p>
        </p:txBody>
      </p:sp>
      <p:pic>
        <p:nvPicPr>
          <p:cNvPr id="2050" name="Picture 2" descr="C:\Users\User\Downloads\Themis_Aigeus_Antikensammlung_Berlin_F2538_n2.jpg"/>
          <p:cNvPicPr>
            <a:picLocks noChangeAspect="1" noChangeArrowheads="1"/>
          </p:cNvPicPr>
          <p:nvPr/>
        </p:nvPicPr>
        <p:blipFill>
          <a:blip r:embed="rId2" cstate="screen">
            <a:lum bright="10000" contrast="20000"/>
          </a:blip>
          <a:srcRect/>
          <a:stretch>
            <a:fillRect/>
          </a:stretch>
        </p:blipFill>
        <p:spPr bwMode="auto">
          <a:xfrm>
            <a:off x="0" y="0"/>
            <a:ext cx="874726" cy="1628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99592" y="6495147"/>
            <a:ext cx="72728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By </a:t>
            </a:r>
            <a:r>
              <a:rPr lang="en-US" sz="1000" dirty="0" err="1" smtClean="0"/>
              <a:t>Gepgepgep</a:t>
            </a:r>
            <a:r>
              <a:rPr lang="en-US" sz="1000" dirty="0" smtClean="0"/>
              <a:t> (Own work) [CC BY-SA 3.0 (http://creativecommons.org/licenses/by-sa/3.0)], via Wikimedia Commons</a:t>
            </a:r>
            <a:endParaRPr lang="el-GR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73499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i="1" dirty="0" smtClean="0"/>
              <a:t>Ο Β΄ Αποικισμός</a:t>
            </a:r>
          </a:p>
          <a:p>
            <a:pPr algn="ctr"/>
            <a:r>
              <a:rPr lang="el-GR" b="1" i="1" dirty="0" smtClean="0"/>
              <a:t>(με κίτρινο οι φοινικικές αποικίες)</a:t>
            </a:r>
            <a:endParaRPr lang="el-GR" b="1" i="1" dirty="0"/>
          </a:p>
        </p:txBody>
      </p:sp>
      <p:pic>
        <p:nvPicPr>
          <p:cNvPr id="2" name="Picture 2" descr="C:\Users\User\Downloads\Griechischen_und_phönizischen_Kolonien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6024" y="836712"/>
            <a:ext cx="8676456" cy="4944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04664"/>
            <a:ext cx="986509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C0C0C0"/>
            </a:solidFill>
          </a:ln>
        </p:spPr>
        <p:txBody>
          <a:bodyPr wrap="square" rtlCol="0">
            <a:spAutoFit/>
          </a:bodyPr>
          <a:lstStyle/>
          <a:p>
            <a:r>
              <a:rPr lang="el-GR" b="1" i="1" dirty="0" smtClean="0"/>
              <a:t>	Χρᾷ ἡ Πυθία κτίζειν πόλιν: ο Α΄ και ο Β΄ Αποικισμός </a:t>
            </a:r>
            <a:endParaRPr lang="el-GR" dirty="0"/>
          </a:p>
        </p:txBody>
      </p:sp>
      <p:pic>
        <p:nvPicPr>
          <p:cNvPr id="2050" name="Picture 2" descr="C:\Users\User\Downloads\Themis_Aigeus_Antikensammlung_Berlin_F2538_n2.jpg"/>
          <p:cNvPicPr>
            <a:picLocks noChangeAspect="1" noChangeArrowheads="1"/>
          </p:cNvPicPr>
          <p:nvPr/>
        </p:nvPicPr>
        <p:blipFill>
          <a:blip r:embed="rId2" cstate="screen">
            <a:lum bright="10000" contrast="20000"/>
          </a:blip>
          <a:srcRect/>
          <a:stretch>
            <a:fillRect/>
          </a:stretch>
        </p:blipFill>
        <p:spPr bwMode="auto">
          <a:xfrm>
            <a:off x="0" y="0"/>
            <a:ext cx="874726" cy="1628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444208" y="5949280"/>
            <a:ext cx="266429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By </a:t>
            </a:r>
            <a:r>
              <a:rPr lang="en-US" sz="1000" dirty="0" err="1" smtClean="0"/>
              <a:t>Юкатан</a:t>
            </a:r>
            <a:r>
              <a:rPr lang="en-US" sz="1000" dirty="0" smtClean="0"/>
              <a:t> (Own work) [CC BY-SA 3.0 (http://creativecommons.org/licenses/by-sa/3.0) or GFDL (http://www.gnu.org/copyleft/fdl.html)], via Wikimedia Commons</a:t>
            </a:r>
            <a:endParaRPr lang="el-GR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6804248" y="5373216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 smtClean="0"/>
              <a:t>Ομφαλός. </a:t>
            </a:r>
          </a:p>
          <a:p>
            <a:r>
              <a:rPr lang="el-GR" b="1" i="1" dirty="0" smtClean="0"/>
              <a:t>Αρχ. Μουσ. Δελφών</a:t>
            </a:r>
            <a:endParaRPr lang="el-GR" b="1" i="1" dirty="0"/>
          </a:p>
        </p:txBody>
      </p:sp>
      <p:pic>
        <p:nvPicPr>
          <p:cNvPr id="2" name="Picture 2" descr="C:\Users\User\Downloads\Omphalos_museum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16216" y="2060848"/>
            <a:ext cx="2376264" cy="316873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9512" y="6259378"/>
            <a:ext cx="26642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By </a:t>
            </a:r>
            <a:r>
              <a:rPr lang="en-US" sz="1000" dirty="0" err="1" smtClean="0"/>
              <a:t>user:Folegandros</a:t>
            </a:r>
            <a:r>
              <a:rPr lang="en-US" sz="1000" dirty="0" smtClean="0"/>
              <a:t> (Own work) [CC BY-SA 3.0 (http://creativecommons.org/licenses/by-sa/3.0)], via Wikimedia Commons</a:t>
            </a:r>
            <a:endParaRPr lang="el-GR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5590981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 smtClean="0"/>
              <a:t>Απόλλων. </a:t>
            </a:r>
          </a:p>
          <a:p>
            <a:r>
              <a:rPr lang="el-GR" b="1" i="1" dirty="0" smtClean="0"/>
              <a:t>Μουσ. </a:t>
            </a:r>
            <a:r>
              <a:rPr lang="en-US" b="1" i="1" dirty="0" smtClean="0"/>
              <a:t>Ascoli </a:t>
            </a:r>
            <a:r>
              <a:rPr lang="en-US" b="1" i="1" dirty="0" err="1" smtClean="0"/>
              <a:t>Satriano</a:t>
            </a:r>
            <a:r>
              <a:rPr lang="en-US" b="1" i="1" dirty="0" smtClean="0"/>
              <a:t>.</a:t>
            </a:r>
            <a:endParaRPr lang="el-GR" b="1" i="1" dirty="0"/>
          </a:p>
        </p:txBody>
      </p:sp>
      <p:pic>
        <p:nvPicPr>
          <p:cNvPr id="2051" name="Picture 3" descr="C:\Users\User\Downloads\Marmi_policromi_di_Ascoli_Satriano,_statua_di_apollo_di_età_adrianea,_II_sec._d.c.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987824" y="83008"/>
            <a:ext cx="3024336" cy="661573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51520" y="3781489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Walters Art Museum [Public domain, CC BY-SA </a:t>
            </a:r>
            <a:r>
              <a:rPr lang="en-US" sz="1000" dirty="0" smtClean="0"/>
              <a:t>3.0</a:t>
            </a:r>
            <a:r>
              <a:rPr lang="el-GR" sz="1000" dirty="0" smtClean="0"/>
              <a:t> </a:t>
            </a:r>
            <a:r>
              <a:rPr lang="en-US" sz="1000" dirty="0" smtClean="0"/>
              <a:t>(http</a:t>
            </a:r>
            <a:r>
              <a:rPr lang="en-US" sz="1000" dirty="0" smtClean="0"/>
              <a:t>://creativecommons.org/licenses/by-sa/3.0) or GFDL (http://www.gnu.org/copyleft/fdl.html)], via Wikimedia Commons</a:t>
            </a:r>
            <a:endParaRPr lang="el-GR" sz="1000" dirty="0"/>
          </a:p>
        </p:txBody>
      </p:sp>
      <p:pic>
        <p:nvPicPr>
          <p:cNvPr id="2052" name="Picture 4" descr="C:\Users\User\Downloads\Greek_-_Apollo_-_Walters_5953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1520" y="332656"/>
            <a:ext cx="2352664" cy="256863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51520" y="3068960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 smtClean="0"/>
              <a:t>Απόλλων. </a:t>
            </a:r>
          </a:p>
          <a:p>
            <a:r>
              <a:rPr lang="en-US" b="1" i="1" dirty="0" smtClean="0"/>
              <a:t>Walters Art Mus.</a:t>
            </a:r>
            <a:endParaRPr lang="el-GR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642</Words>
  <Application>Microsoft Office PowerPoint</Application>
  <PresentationFormat>On-screen Show (4:3)</PresentationFormat>
  <Paragraphs>61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Χρᾷ ἡ Πυθία κτίζειν πόλιν:  ο Α΄ και ο Β΄ Αποικισμός   Εισαγωγική Παρουσίαση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Χρᾷ ἡ Πυθία κτίζειν πόλιν:  ο Α΄ και ο Β΄ Αποικισμός   Εισαγωγική Παρουσίαση</dc:title>
  <dc:creator>User</dc:creator>
  <cp:lastModifiedBy>User</cp:lastModifiedBy>
  <cp:revision>20</cp:revision>
  <dcterms:created xsi:type="dcterms:W3CDTF">2015-08-27T09:51:26Z</dcterms:created>
  <dcterms:modified xsi:type="dcterms:W3CDTF">2015-08-27T16:59:15Z</dcterms:modified>
</cp:coreProperties>
</file>